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handoutMasterIdLst>
    <p:handoutMasterId r:id="rId20"/>
  </p:handoutMasterIdLst>
  <p:sldIdLst>
    <p:sldId id="596" r:id="rId3"/>
    <p:sldId id="604" r:id="rId4"/>
    <p:sldId id="619" r:id="rId5"/>
    <p:sldId id="598" r:id="rId6"/>
    <p:sldId id="603" r:id="rId7"/>
    <p:sldId id="605" r:id="rId8"/>
    <p:sldId id="606" r:id="rId9"/>
    <p:sldId id="630" r:id="rId10"/>
    <p:sldId id="614" r:id="rId12"/>
    <p:sldId id="615" r:id="rId13"/>
    <p:sldId id="629" r:id="rId14"/>
    <p:sldId id="632" r:id="rId15"/>
    <p:sldId id="633" r:id="rId16"/>
    <p:sldId id="607" r:id="rId17"/>
    <p:sldId id="608" r:id="rId18"/>
    <p:sldId id="602" r:id="rId19"/>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372F"/>
    <a:srgbClr val="F4C0BA"/>
    <a:srgbClr val="E72D23"/>
    <a:srgbClr val="A6A6A6"/>
    <a:srgbClr val="D5CAC2"/>
    <a:srgbClr val="DABCA9"/>
    <a:srgbClr val="F3F5F4"/>
    <a:srgbClr val="F1F1F1"/>
    <a:srgbClr val="E9E8E4"/>
    <a:srgbClr val="DDE1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85" autoAdjust="0"/>
    <p:restoredTop sz="94007" autoAdjust="0"/>
  </p:normalViewPr>
  <p:slideViewPr>
    <p:cSldViewPr snapToGrid="0" showGuides="1">
      <p:cViewPr varScale="1">
        <p:scale>
          <a:sx n="86" d="100"/>
          <a:sy n="86" d="100"/>
        </p:scale>
        <p:origin x="504" y="58"/>
      </p:cViewPr>
      <p:guideLst>
        <p:guide orient="horz" pos="2148"/>
        <p:guide pos="571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796"/>
    </p:cViewPr>
  </p:sorterViewPr>
  <p:notesViewPr>
    <p:cSldViewPr snapToGrid="0" showGuides="1">
      <p:cViewPr varScale="1">
        <p:scale>
          <a:sx n="48" d="100"/>
          <a:sy n="48" d="100"/>
        </p:scale>
        <p:origin x="2752" y="44"/>
      </p:cViewPr>
      <p:guideLst>
        <p:guide orient="horz" pos="2887"/>
        <p:guide pos="2188"/>
      </p:guideLst>
    </p:cSldViewPr>
  </p:notes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gs" Target="tags/tag5.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D610138-191E-4858-993C-B6E2063CF980}"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6F823C-5654-4909-A01D-3C3385B47425}"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102FBA-2F42-4D44-B3EC-3C1EA9D99BC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1AD11A-D833-472A-93B7-0BB301FB2E7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171450" indent="-171450">
              <a:buFont typeface="Arial" panose="020B0604020202020204" pitchFamily="34" charset="0"/>
              <a:buChar char="•"/>
            </a:pPr>
            <a:r>
              <a:rPr lang="zh-CN" altLang="en-US"/>
              <a:t>卵黄囊巨核细胞呈现出更高的糖酵解特性</a:t>
            </a:r>
            <a:endParaRPr lang="zh-CN" altLang="en-US"/>
          </a:p>
          <a:p>
            <a:pPr marL="171450" indent="-171450">
              <a:buFont typeface="Arial" panose="020B0604020202020204" pitchFamily="34" charset="0"/>
              <a:buChar char="•"/>
            </a:pPr>
            <a:r>
              <a:rPr lang="zh-CN" altLang="en-US"/>
              <a:t>胎肝巨核细胞则呈现出更高的增殖特性</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171450" indent="-171450">
              <a:buFont typeface="Wingdings" panose="05000000000000000000" charset="0"/>
              <a:buChar char="Ø"/>
            </a:pPr>
            <a:r>
              <a:rPr lang="zh-CN" altLang="en-US"/>
              <a:t>发育早期的巨核细胞是功能异质性的群体：包括血小板生成偏向、微环境支持及免疫基因富集等特性的巨核细胞亚群，推测巨核细胞不同的功能可能是由不同特性的亚群实现。</a:t>
            </a:r>
            <a:endParaRPr lang="zh-CN" altLang="en-US"/>
          </a:p>
          <a:p>
            <a:pPr marL="171450" indent="-171450">
              <a:buFont typeface="Arial" panose="020B0604020202020204" pitchFamily="34" charset="0"/>
              <a:buChar char="•"/>
            </a:pPr>
            <a:endParaRPr lang="zh-CN" altLang="en-US"/>
          </a:p>
          <a:p>
            <a:pPr marL="171450" indent="-171450">
              <a:buFont typeface="Arial" panose="020B0604020202020204" pitchFamily="34" charset="0"/>
              <a:buChar char="•"/>
            </a:pPr>
            <a:r>
              <a:rPr lang="zh-CN" altLang="en-US"/>
              <a:t>MK1显示了与糖酵解有关的GO项的富集</a:t>
            </a:r>
            <a:endParaRPr lang="zh-CN" altLang="en-US"/>
          </a:p>
          <a:p>
            <a:pPr marL="171450" indent="-171450">
              <a:buFont typeface="Arial" panose="020B0604020202020204" pitchFamily="34" charset="0"/>
              <a:buChar char="•"/>
            </a:pPr>
            <a:r>
              <a:rPr lang="zh-CN" altLang="en-US"/>
              <a:t>MK2显示</a:t>
            </a:r>
            <a:r>
              <a:rPr lang="en-US" altLang="zh-CN"/>
              <a:t>“</a:t>
            </a:r>
            <a:r>
              <a:rPr lang="zh-CN" altLang="en-US"/>
              <a:t>细胞周期的正调控”</a:t>
            </a:r>
            <a:r>
              <a:rPr lang="en-US" altLang="zh-CN"/>
              <a:t>GO</a:t>
            </a:r>
            <a:r>
              <a:rPr lang="zh-CN" altLang="en-US"/>
              <a:t>箱项富集</a:t>
            </a:r>
            <a:endParaRPr lang="zh-CN" altLang="en-US"/>
          </a:p>
          <a:p>
            <a:pPr marL="171450" indent="-171450">
              <a:buFont typeface="Arial" panose="020B0604020202020204" pitchFamily="34" charset="0"/>
              <a:buChar char="•"/>
            </a:pPr>
            <a:r>
              <a:rPr lang="zh-CN" altLang="en-US"/>
              <a:t>MK3显示了与“凝血”相关的基因的高表达，可能代表了用于早期血小板生产的MKs的子集；此外高表达</a:t>
            </a:r>
            <a:r>
              <a:rPr lang="en-US" altLang="zh-CN"/>
              <a:t>CCL5</a:t>
            </a:r>
            <a:r>
              <a:rPr lang="zh-CN" altLang="en-US"/>
              <a:t>（</a:t>
            </a:r>
            <a:r>
              <a:rPr lang="zh-CN" altLang="en-US"/>
              <a:t>增加MK倍性和随后的血小 板形成）、许多其他血栓形成相关基因</a:t>
            </a:r>
            <a:endParaRPr lang="zh-CN" altLang="en-US"/>
          </a:p>
          <a:p>
            <a:pPr marL="171450" indent="-171450">
              <a:buFont typeface="Arial" panose="020B0604020202020204" pitchFamily="34" charset="0"/>
              <a:buChar char="•"/>
            </a:pPr>
            <a:r>
              <a:rPr lang="zh-CN" altLang="en-US"/>
              <a:t>MK4显示了</a:t>
            </a:r>
            <a:r>
              <a:rPr lang="zh-CN" altLang="en-US"/>
              <a:t>细胞外基质基因的高表达，包括“细胞外结构组织”。此外，在MK4中，IGFBP3和PTN是最高的 DEGS。MKs可以释放IGFBP3以促进HSC增殖，而Ptn据报道调节HSCs的自我更新。</a:t>
            </a:r>
            <a:endParaRPr lang="zh-CN" altLang="en-US"/>
          </a:p>
          <a:p>
            <a:pPr marL="171450" indent="-171450">
              <a:buFont typeface="Arial" panose="020B0604020202020204" pitchFamily="34" charset="0"/>
              <a:buChar char="•"/>
            </a:pPr>
            <a:r>
              <a:rPr lang="en-US" altLang="zh-CN"/>
              <a:t>MK5</a:t>
            </a:r>
            <a:r>
              <a:rPr lang="zh-CN" altLang="en-US"/>
              <a:t>高表达的SPINK2和CD74</a:t>
            </a:r>
            <a:endParaRPr lang="zh-CN" altLang="en-US"/>
          </a:p>
          <a:p>
            <a:pPr marL="171450" indent="-171450">
              <a:buFont typeface="Arial" panose="020B0604020202020204" pitchFamily="34" charset="0"/>
              <a:buChar char="•"/>
            </a:pPr>
            <a:r>
              <a:rPr lang="zh-CN" altLang="en-US"/>
              <a:t>MK6中富集的主要生物过程与免疫功能有关，MK6可能代表具有潜在免疫功能的MKs亚群体</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171450" indent="-171450">
              <a:buFont typeface="Wingdings" panose="05000000000000000000" charset="0"/>
              <a:buChar char="Ø"/>
            </a:pPr>
            <a:r>
              <a:rPr lang="zh-CN" altLang="en-US"/>
              <a:t>显示不同特性的巨核细胞经由不同的发育路径产生，具有特异的转录调控网络。</a:t>
            </a:r>
            <a:endParaRPr lang="zh-CN" altLang="en-US"/>
          </a:p>
          <a:p>
            <a:pPr indent="0">
              <a:buFont typeface="Arial" panose="020B0604020202020204" pitchFamily="34" charset="0"/>
              <a:buNone/>
            </a:pPr>
            <a:endParaRPr lang="zh-CN" altLang="en-US"/>
          </a:p>
          <a:p>
            <a:pPr marL="171450" indent="-171450">
              <a:buFont typeface="Arial" panose="020B0604020202020204" pitchFamily="34" charset="0"/>
              <a:buChar char="•"/>
            </a:pPr>
            <a:r>
              <a:rPr lang="zh-CN" altLang="en-US"/>
              <a:t>MK3子集主要沿‘方向1’分支存在，而MK4和MK6主要集中 在‘方向2’分支</a:t>
            </a:r>
            <a:endParaRPr lang="zh-CN" altLang="en-US"/>
          </a:p>
          <a:p>
            <a:pPr marL="171450" indent="-171450">
              <a:buFont typeface="Arial" panose="020B0604020202020204" pitchFamily="34" charset="0"/>
              <a:buChar char="•"/>
            </a:pPr>
            <a:r>
              <a:rPr lang="zh-CN" altLang="en-US"/>
              <a:t>模块I富含GATA2和与细胞周期相关的基因，如MKI67、CDK1和HMGB1，其表达沿两个方向逐渐下调</a:t>
            </a:r>
            <a:endParaRPr lang="zh-CN" altLang="en-US"/>
          </a:p>
          <a:p>
            <a:pPr marL="171450" indent="-171450">
              <a:buFont typeface="Arial" panose="020B0604020202020204" pitchFamily="34" charset="0"/>
              <a:buChar char="•"/>
            </a:pPr>
            <a:r>
              <a:rPr lang="zh-CN" altLang="en-US"/>
              <a:t>模块II中基因的表达以血小板生成相关基因如PF4、GATA1、MEIS1和NFE2 为代表，沿方向1逐渐升高</a:t>
            </a:r>
            <a:endParaRPr lang="zh-CN" altLang="en-US"/>
          </a:p>
          <a:p>
            <a:pPr marL="171450" indent="-171450">
              <a:buFont typeface="Arial" panose="020B0604020202020204" pitchFamily="34" charset="0"/>
              <a:buChar char="•"/>
            </a:pPr>
            <a:r>
              <a:rPr lang="zh-CN" altLang="en-US"/>
              <a:t>模块III中的基因沿方向2显著上调。 它们包括与“细胞外基质组织”和 “中性粒细胞活化”相关的组织，如IGFBP3、COL1A1、CTSS和 CYBB</a:t>
            </a:r>
            <a:endParaRPr lang="zh-CN" altLang="en-US"/>
          </a:p>
          <a:p>
            <a:pPr marL="171450" indent="-171450">
              <a:buFont typeface="Arial" panose="020B0604020202020204" pitchFamily="34" charset="0"/>
              <a:buChar char="•"/>
            </a:pPr>
            <a:endParaRPr lang="zh-CN" altLang="en-US"/>
          </a:p>
          <a:p>
            <a:pPr marL="171450" indent="-171450">
              <a:buFont typeface="Arial" panose="020B0604020202020204" pitchFamily="34" charset="0"/>
              <a:buChar char="•"/>
            </a:pPr>
            <a:r>
              <a:rPr lang="zh-CN" altLang="en-US"/>
              <a:t>模块II显示了血小板生成所必需的TFs的表达，如 GATA1和NFE2(图4E)。 相反，与免疫功能相关的TFs，如CEBPD、 JUN、JUNB、FOS和FOSB，在模块III中得到了丰富</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PF4是人类 YS和hESCs造血细胞中存在的MKs的一个成熟标记，THBS</a:t>
            </a:r>
            <a:r>
              <a:rPr lang="en-US" altLang="zh-CN"/>
              <a:t>1</a:t>
            </a:r>
            <a:r>
              <a:rPr lang="zh-CN" altLang="en-US"/>
              <a:t>基因与</a:t>
            </a:r>
            <a:r>
              <a:rPr lang="zh-CN" altLang="en-US">
                <a:sym typeface="+mn-ea"/>
              </a:rPr>
              <a:t>PF4正相关。（THBS1被描述为血管生成和血小板功能的重要调节因子）</a:t>
            </a:r>
            <a:endParaRPr lang="zh-CN" altLang="en-US">
              <a:sym typeface="+mn-ea"/>
            </a:endParaRPr>
          </a:p>
          <a:p>
            <a:r>
              <a:rPr lang="zh-CN" altLang="en-US">
                <a:sym typeface="+mn-ea"/>
              </a:rPr>
              <a:t>CD42b是MKs的一个成熟但晚期的标 记。 </a:t>
            </a:r>
            <a:endParaRPr lang="zh-CN" altLang="en-US">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bg>
      <p:bgPr>
        <a:blipFill dpi="0" rotWithShape="1">
          <a:blip r:embed="rId2">
            <a:alphaModFix amt="99000"/>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083310" y="3236595"/>
            <a:ext cx="10129520" cy="1892300"/>
          </a:xfrm>
        </p:spPr>
        <p:txBody>
          <a:bodyPr anchor="ctr">
            <a:noAutofit/>
          </a:bodyPr>
          <a:lstStyle>
            <a:lvl1pPr algn="l">
              <a:lnSpc>
                <a:spcPct val="100000"/>
              </a:lnSpc>
              <a:defRPr sz="4500" b="1">
                <a:solidFill>
                  <a:schemeClr val="tx1"/>
                </a:solidFill>
              </a:defRPr>
            </a:lvl1pPr>
          </a:lstStyle>
          <a:p>
            <a:r>
              <a:rPr lang="zh-CN" altLang="en-US" dirty="0"/>
              <a:t>单击此处编辑母版标题样式</a:t>
            </a:r>
            <a:br>
              <a:rPr lang="zh-CN" altLang="en-US" dirty="0"/>
            </a:br>
            <a:endParaRPr lang="zh-CN" altLang="en-US" dirty="0"/>
          </a:p>
        </p:txBody>
      </p:sp>
      <p:sp>
        <p:nvSpPr>
          <p:cNvPr id="3" name="副标题 2"/>
          <p:cNvSpPr>
            <a:spLocks noGrp="1"/>
          </p:cNvSpPr>
          <p:nvPr>
            <p:ph type="subTitle" idx="1" hasCustomPrompt="1"/>
          </p:nvPr>
        </p:nvSpPr>
        <p:spPr>
          <a:xfrm>
            <a:off x="1088596" y="5291993"/>
            <a:ext cx="9144000" cy="516459"/>
          </a:xfrm>
        </p:spPr>
        <p:txBody>
          <a:bodyPr anchor="ctr">
            <a:noAutofit/>
          </a:bodyPr>
          <a:lstStyle>
            <a:lvl1pPr marL="0" indent="0" algn="l">
              <a:buNone/>
              <a:defRPr sz="1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endParaRPr lang="en-US" altLang="zh-CN" dirty="0"/>
          </a:p>
        </p:txBody>
      </p:sp>
      <p:sp>
        <p:nvSpPr>
          <p:cNvPr id="10" name="文本占位符 9"/>
          <p:cNvSpPr>
            <a:spLocks noGrp="1"/>
          </p:cNvSpPr>
          <p:nvPr>
            <p:ph type="body" sz="quarter" idx="12" hasCustomPrompt="1"/>
          </p:nvPr>
        </p:nvSpPr>
        <p:spPr>
          <a:xfrm>
            <a:off x="1088595" y="5817688"/>
            <a:ext cx="9144001" cy="487707"/>
          </a:xfrm>
        </p:spPr>
        <p:txBody>
          <a:bodyPr/>
          <a:lstStyle>
            <a:lvl1pPr marL="0" indent="0">
              <a:buNone/>
              <a:defRPr sz="1800" b="1">
                <a:solidFill>
                  <a:schemeClr val="tx1"/>
                </a:solidFill>
              </a:defRPr>
            </a:lvl1pPr>
          </a:lstStyle>
          <a:p>
            <a:pPr lvl="0"/>
            <a:r>
              <a:rPr lang="zh-CN" altLang="en-US" dirty="0"/>
              <a:t>单击此处编辑部门</a:t>
            </a:r>
            <a:endParaRPr lang="zh-CN" altLang="en-US" dirty="0"/>
          </a:p>
          <a:p>
            <a:pPr lvl="0"/>
            <a:endParaRPr lang="zh-CN" altLang="en-US"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12" name="组合 11"/>
          <p:cNvGrpSpPr/>
          <p:nvPr userDrawn="1"/>
        </p:nvGrpSpPr>
        <p:grpSpPr>
          <a:xfrm>
            <a:off x="930910" y="3061254"/>
            <a:ext cx="1302385" cy="673735"/>
            <a:chOff x="1084584" y="3958070"/>
            <a:chExt cx="2706013" cy="992883"/>
          </a:xfrm>
        </p:grpSpPr>
        <p:sp>
          <p:nvSpPr>
            <p:cNvPr id="7" name="矩形 6"/>
            <p:cNvSpPr/>
            <p:nvPr userDrawn="1"/>
          </p:nvSpPr>
          <p:spPr>
            <a:xfrm>
              <a:off x="1084584" y="3958070"/>
              <a:ext cx="2110152" cy="992883"/>
            </a:xfrm>
            <a:prstGeom prst="rect">
              <a:avLst/>
            </a:prstGeom>
            <a:solidFill>
              <a:srgbClr val="E72D2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dirty="0">
                <a:solidFill>
                  <a:prstClr val="white"/>
                </a:solidFill>
              </a:endParaRPr>
            </a:p>
          </p:txBody>
        </p:sp>
        <p:grpSp>
          <p:nvGrpSpPr>
            <p:cNvPr id="3" name="组合 2"/>
            <p:cNvGrpSpPr/>
            <p:nvPr userDrawn="1"/>
          </p:nvGrpSpPr>
          <p:grpSpPr>
            <a:xfrm>
              <a:off x="3362889" y="3958070"/>
              <a:ext cx="427708" cy="992883"/>
              <a:chOff x="2767028" y="2909230"/>
              <a:chExt cx="333376" cy="844550"/>
            </a:xfrm>
          </p:grpSpPr>
          <p:sp>
            <p:nvSpPr>
              <p:cNvPr id="9" name="矩形 8"/>
              <p:cNvSpPr/>
              <p:nvPr userDrawn="1">
                <p:custDataLst>
                  <p:tags r:id="rId2"/>
                </p:custDataLst>
              </p:nvPr>
            </p:nvSpPr>
            <p:spPr>
              <a:xfrm>
                <a:off x="2767028" y="2909230"/>
                <a:ext cx="147638" cy="844550"/>
              </a:xfrm>
              <a:prstGeom prst="rect">
                <a:avLst/>
              </a:prstGeom>
              <a:solidFill>
                <a:srgbClr val="E72D23"/>
              </a:solidFill>
              <a:ln w="12700" cap="flat" cmpd="sng" algn="ctr">
                <a:noFill/>
                <a:prstDash val="solid"/>
                <a:miter lim="800000"/>
              </a:ln>
              <a:effectLst/>
            </p:spPr>
            <p:txBody>
              <a:bodyPr anchor="ctr"/>
              <a:lstStyle/>
              <a:p>
                <a:pPr algn="ctr">
                  <a:defRPr/>
                </a:pPr>
                <a:endParaRPr lang="zh-CN" altLang="en-US" b="1" kern="0">
                  <a:solidFill>
                    <a:srgbClr val="FFFFFF"/>
                  </a:solidFill>
                  <a:latin typeface="思源黑体 CN Regular" panose="020B0500000000000000" pitchFamily="34" charset="-122"/>
                  <a:ea typeface="思源黑体 CN Regular" panose="020B0500000000000000" pitchFamily="34" charset="-122"/>
                </a:endParaRPr>
              </a:p>
            </p:txBody>
          </p:sp>
          <p:sp>
            <p:nvSpPr>
              <p:cNvPr id="10" name="矩形 9"/>
              <p:cNvSpPr/>
              <p:nvPr userDrawn="1">
                <p:custDataLst>
                  <p:tags r:id="rId3"/>
                </p:custDataLst>
              </p:nvPr>
            </p:nvSpPr>
            <p:spPr>
              <a:xfrm flipH="1">
                <a:off x="2959116" y="2909230"/>
                <a:ext cx="44450" cy="844550"/>
              </a:xfrm>
              <a:prstGeom prst="rect">
                <a:avLst/>
              </a:prstGeom>
              <a:solidFill>
                <a:srgbClr val="E72D23"/>
              </a:solidFill>
              <a:ln w="12700" cap="flat" cmpd="sng" algn="ctr">
                <a:noFill/>
                <a:prstDash val="solid"/>
                <a:miter lim="800000"/>
              </a:ln>
              <a:effectLst/>
            </p:spPr>
            <p:txBody>
              <a:bodyPr anchor="ctr"/>
              <a:lstStyle/>
              <a:p>
                <a:pPr algn="ctr">
                  <a:defRPr/>
                </a:pPr>
                <a:endParaRPr lang="zh-CN" altLang="en-US" b="1" kern="0">
                  <a:solidFill>
                    <a:srgbClr val="FFFFFF"/>
                  </a:solidFill>
                  <a:latin typeface="思源黑体 CN Regular" panose="020B0500000000000000" pitchFamily="34" charset="-122"/>
                  <a:ea typeface="思源黑体 CN Regular" panose="020B0500000000000000" pitchFamily="34" charset="-122"/>
                </a:endParaRPr>
              </a:p>
            </p:txBody>
          </p:sp>
          <p:sp>
            <p:nvSpPr>
              <p:cNvPr id="11" name="矩形 10"/>
              <p:cNvSpPr/>
              <p:nvPr userDrawn="1">
                <p:custDataLst>
                  <p:tags r:id="rId4"/>
                </p:custDataLst>
              </p:nvPr>
            </p:nvSpPr>
            <p:spPr>
              <a:xfrm flipH="1">
                <a:off x="3054367" y="2909230"/>
                <a:ext cx="46037" cy="844550"/>
              </a:xfrm>
              <a:prstGeom prst="rect">
                <a:avLst/>
              </a:prstGeom>
              <a:solidFill>
                <a:srgbClr val="E72D23"/>
              </a:solidFill>
              <a:ln w="12700" cap="flat" cmpd="sng" algn="ctr">
                <a:noFill/>
                <a:prstDash val="solid"/>
                <a:miter lim="800000"/>
              </a:ln>
              <a:effectLst/>
            </p:spPr>
            <p:txBody>
              <a:bodyPr anchor="ctr"/>
              <a:lstStyle/>
              <a:p>
                <a:pPr algn="ctr">
                  <a:defRPr/>
                </a:pPr>
                <a:endParaRPr lang="zh-CN" altLang="en-US" b="1" kern="0">
                  <a:solidFill>
                    <a:srgbClr val="FFFFFF"/>
                  </a:solidFill>
                  <a:latin typeface="思源黑体 CN Regular" panose="020B0500000000000000" pitchFamily="34" charset="-122"/>
                  <a:ea typeface="思源黑体 CN Regular" panose="020B0500000000000000" pitchFamily="34" charset="-122"/>
                </a:endParaRPr>
              </a:p>
            </p:txBody>
          </p:sp>
        </p:grpSp>
      </p:grpSp>
      <p:sp>
        <p:nvSpPr>
          <p:cNvPr id="2" name="标题 1"/>
          <p:cNvSpPr>
            <a:spLocks noGrp="1"/>
          </p:cNvSpPr>
          <p:nvPr>
            <p:ph type="title"/>
          </p:nvPr>
        </p:nvSpPr>
        <p:spPr>
          <a:xfrm>
            <a:off x="3194685" y="2882900"/>
            <a:ext cx="8121650" cy="993140"/>
          </a:xfrm>
        </p:spPr>
        <p:txBody>
          <a:bodyPr anchor="ctr"/>
          <a:lstStyle>
            <a:lvl1pPr algn="ctr">
              <a:defRPr sz="3600" b="1"/>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p>
            <a:fld id="{9DCAE57F-AF71-4B52-A93D-5663B195F6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DB8D54-A590-4BEB-A7B2-BF2AE1812865}" type="slidenum">
              <a:rPr lang="zh-CN" altLang="en-US" smtClean="0"/>
            </a:fld>
            <a:endParaRPr lang="zh-CN" altLang="en-US"/>
          </a:p>
        </p:txBody>
      </p:sp>
      <p:sp>
        <p:nvSpPr>
          <p:cNvPr id="14" name="文本占位符 13"/>
          <p:cNvSpPr>
            <a:spLocks noGrp="1"/>
          </p:cNvSpPr>
          <p:nvPr>
            <p:ph type="body" sz="quarter" idx="13" hasCustomPrompt="1"/>
          </p:nvPr>
        </p:nvSpPr>
        <p:spPr>
          <a:xfrm>
            <a:off x="950788" y="2880995"/>
            <a:ext cx="1014730" cy="993140"/>
          </a:xfrm>
        </p:spPr>
        <p:txBody>
          <a:bodyPr anchor="ctr">
            <a:normAutofit/>
          </a:bodyPr>
          <a:lstStyle>
            <a:lvl1pPr marL="0" indent="0" algn="ctr">
              <a:buNone/>
              <a:defRPr sz="3600" b="1">
                <a:solidFill>
                  <a:schemeClr val="bg1"/>
                </a:solidFill>
              </a:defRPr>
            </a:lvl1pPr>
          </a:lstStyle>
          <a:p>
            <a:pPr lvl="0"/>
            <a:r>
              <a:rPr lang="zh-CN" altLang="en-US" dirty="0"/>
              <a:t>NO.</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普通内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67C1ACE-77A6-4D32-BA67-4CC95B38E163}" type="datetime1">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dirty="0"/>
          </a:p>
        </p:txBody>
      </p:sp>
      <p:sp>
        <p:nvSpPr>
          <p:cNvPr id="6" name="文本占位符 5"/>
          <p:cNvSpPr>
            <a:spLocks noGrp="1"/>
          </p:cNvSpPr>
          <p:nvPr>
            <p:ph type="body" idx="1" hasCustomPrompt="1"/>
          </p:nvPr>
        </p:nvSpPr>
        <p:spPr>
          <a:xfrm>
            <a:off x="876935" y="1310640"/>
            <a:ext cx="10437495" cy="4704080"/>
          </a:xfrm>
          <a:prstGeom prst="rect">
            <a:avLst/>
          </a:prstGeom>
        </p:spPr>
        <p:txBody>
          <a:bodyPr vert="horz" lIns="91440" tIns="45720" rIns="91440" bIns="45720" rtlCol="0">
            <a:normAutofit/>
          </a:bodyPr>
          <a:lstStyle/>
          <a:p>
            <a:pPr lvl="0"/>
            <a:r>
              <a:rPr lang="zh-CN" altLang="en-US" dirty="0"/>
              <a:t>第一级</a:t>
            </a:r>
            <a:endParaRPr lang="zh-CN" altLang="en-US" dirty="0"/>
          </a:p>
          <a:p>
            <a:pPr lvl="1"/>
            <a:r>
              <a:rPr lang="zh-CN" altLang="en-US" dirty="0"/>
              <a:t>第二级</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875030" y="1363980"/>
            <a:ext cx="5014595" cy="45847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p:txBody>
      </p:sp>
      <p:sp>
        <p:nvSpPr>
          <p:cNvPr id="4" name="内容占位符 3"/>
          <p:cNvSpPr>
            <a:spLocks noGrp="1"/>
          </p:cNvSpPr>
          <p:nvPr>
            <p:ph sz="half" idx="2"/>
          </p:nvPr>
        </p:nvSpPr>
        <p:spPr>
          <a:xfrm>
            <a:off x="6292754" y="1370691"/>
            <a:ext cx="5014595" cy="457798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p:txBody>
      </p:sp>
      <p:sp>
        <p:nvSpPr>
          <p:cNvPr id="5" name="日期占位符 4"/>
          <p:cNvSpPr>
            <a:spLocks noGrp="1"/>
          </p:cNvSpPr>
          <p:nvPr>
            <p:ph type="dt" sz="half" idx="10"/>
          </p:nvPr>
        </p:nvSpPr>
        <p:spPr/>
        <p:txBody>
          <a:bodyPr/>
          <a:lstStyle/>
          <a:p>
            <a:fld id="{EEBCEF0E-8519-4423-9CFD-DA0667F314DE}"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hasCustomPrompt="1"/>
          </p:nvPr>
        </p:nvSpPr>
        <p:spPr>
          <a:xfrm>
            <a:off x="875030" y="1310640"/>
            <a:ext cx="5200650" cy="823595"/>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endParaRPr lang="zh-CN" altLang="en-US" dirty="0"/>
          </a:p>
        </p:txBody>
      </p:sp>
      <p:sp>
        <p:nvSpPr>
          <p:cNvPr id="4" name="内容占位符 3"/>
          <p:cNvSpPr>
            <a:spLocks noGrp="1"/>
          </p:cNvSpPr>
          <p:nvPr>
            <p:ph sz="half" idx="2" hasCustomPrompt="1"/>
          </p:nvPr>
        </p:nvSpPr>
        <p:spPr>
          <a:xfrm>
            <a:off x="875030" y="2133600"/>
            <a:ext cx="5200650" cy="4010660"/>
          </a:xfrm>
        </p:spPr>
        <p:txBody>
          <a:bodyPr/>
          <a:lstStyle/>
          <a:p>
            <a:pPr lvl="0"/>
            <a:r>
              <a:rPr lang="zh-CN" altLang="en-US" dirty="0"/>
              <a:t>编辑母版文本样式</a:t>
            </a:r>
            <a:endParaRPr lang="zh-CN" altLang="en-US" dirty="0"/>
          </a:p>
          <a:p>
            <a:pPr lvl="1"/>
            <a:r>
              <a:rPr lang="zh-CN" altLang="en-US" dirty="0"/>
              <a:t>第二级</a:t>
            </a:r>
            <a:endParaRPr lang="zh-CN" altLang="en-US" dirty="0"/>
          </a:p>
        </p:txBody>
      </p:sp>
      <p:sp>
        <p:nvSpPr>
          <p:cNvPr id="5" name="文本占位符 4"/>
          <p:cNvSpPr>
            <a:spLocks noGrp="1"/>
          </p:cNvSpPr>
          <p:nvPr>
            <p:ph type="body" sz="quarter" idx="3" hasCustomPrompt="1"/>
          </p:nvPr>
        </p:nvSpPr>
        <p:spPr>
          <a:xfrm>
            <a:off x="6090920" y="1310640"/>
            <a:ext cx="5225415" cy="823595"/>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endParaRPr lang="zh-CN" altLang="en-US" dirty="0"/>
          </a:p>
        </p:txBody>
      </p:sp>
      <p:sp>
        <p:nvSpPr>
          <p:cNvPr id="6" name="内容占位符 5"/>
          <p:cNvSpPr>
            <a:spLocks noGrp="1"/>
          </p:cNvSpPr>
          <p:nvPr>
            <p:ph sz="quarter" idx="4" hasCustomPrompt="1"/>
          </p:nvPr>
        </p:nvSpPr>
        <p:spPr>
          <a:xfrm>
            <a:off x="6090920" y="2133600"/>
            <a:ext cx="5225415" cy="4010660"/>
          </a:xfrm>
        </p:spPr>
        <p:txBody>
          <a:bodyPr/>
          <a:lstStyle/>
          <a:p>
            <a:pPr lvl="0"/>
            <a:r>
              <a:rPr lang="zh-CN" altLang="en-US" dirty="0"/>
              <a:t>编辑母版文本样式</a:t>
            </a:r>
            <a:endParaRPr lang="zh-CN" altLang="en-US" dirty="0"/>
          </a:p>
          <a:p>
            <a:pPr lvl="1"/>
            <a:r>
              <a:rPr lang="zh-CN" altLang="en-US" dirty="0"/>
              <a:t>第二级</a:t>
            </a:r>
            <a:endParaRPr lang="zh-CN" altLang="en-US" dirty="0"/>
          </a:p>
        </p:txBody>
      </p:sp>
      <p:sp>
        <p:nvSpPr>
          <p:cNvPr id="7" name="日期占位符 6"/>
          <p:cNvSpPr>
            <a:spLocks noGrp="1"/>
          </p:cNvSpPr>
          <p:nvPr>
            <p:ph type="dt" sz="half" idx="10"/>
          </p:nvPr>
        </p:nvSpPr>
        <p:spPr/>
        <p:txBody>
          <a:bodyPr/>
          <a:lstStyle/>
          <a:p>
            <a:fld id="{9DCAE57F-AF71-4B52-A93D-5663B195F6F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DDB8D54-A590-4BEB-A7B2-BF2AE1812865}" type="slidenum">
              <a:rPr lang="zh-CN" altLang="en-US" smtClean="0"/>
            </a:fld>
            <a:endParaRPr lang="zh-CN" altLang="en-US"/>
          </a:p>
        </p:txBody>
      </p:sp>
      <p:sp>
        <p:nvSpPr>
          <p:cNvPr id="2" name="标题 1"/>
          <p:cNvSpPr>
            <a:spLocks noGrp="1"/>
          </p:cNvSpPr>
          <p:nvPr>
            <p:ph type="title"/>
          </p:nvPr>
        </p:nvSpPr>
        <p:spPr/>
        <p:txBody>
          <a:bodyPr/>
          <a:lstStyle/>
          <a:p>
            <a:r>
              <a:rPr lang="zh-CN" altLang="en-US" dirty="0"/>
              <a:t>单击此处编辑母版标题样式</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四部分">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9DCAE57F-AF71-4B52-A93D-5663B195F6F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DDB8D54-A590-4BEB-A7B2-BF2AE1812865}" type="slidenum">
              <a:rPr lang="zh-CN" altLang="en-US" smtClean="0"/>
            </a:fld>
            <a:endParaRPr lang="zh-CN" altLang="en-US"/>
          </a:p>
        </p:txBody>
      </p:sp>
      <p:sp>
        <p:nvSpPr>
          <p:cNvPr id="20" name="文本占位符 4"/>
          <p:cNvSpPr>
            <a:spLocks noGrp="1"/>
          </p:cNvSpPr>
          <p:nvPr>
            <p:ph type="body" sz="quarter" idx="17" hasCustomPrompt="1"/>
          </p:nvPr>
        </p:nvSpPr>
        <p:spPr>
          <a:xfrm>
            <a:off x="875030" y="1281430"/>
            <a:ext cx="5200650" cy="600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endParaRPr lang="zh-CN" altLang="en-US" dirty="0"/>
          </a:p>
        </p:txBody>
      </p:sp>
      <p:sp>
        <p:nvSpPr>
          <p:cNvPr id="21" name="内容占位符 5"/>
          <p:cNvSpPr>
            <a:spLocks noGrp="1"/>
          </p:cNvSpPr>
          <p:nvPr>
            <p:ph sz="quarter" idx="18" hasCustomPrompt="1"/>
          </p:nvPr>
        </p:nvSpPr>
        <p:spPr>
          <a:xfrm>
            <a:off x="881380" y="1881505"/>
            <a:ext cx="5200650" cy="1755775"/>
          </a:xfrm>
        </p:spPr>
        <p:txBody>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5" name="文本占位符 4"/>
          <p:cNvSpPr>
            <a:spLocks noGrp="1"/>
          </p:cNvSpPr>
          <p:nvPr>
            <p:ph type="body" sz="quarter" idx="19" hasCustomPrompt="1"/>
          </p:nvPr>
        </p:nvSpPr>
        <p:spPr>
          <a:xfrm>
            <a:off x="881380" y="3637280"/>
            <a:ext cx="5200650" cy="600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endParaRPr lang="zh-CN" altLang="en-US" dirty="0"/>
          </a:p>
        </p:txBody>
      </p:sp>
      <p:sp>
        <p:nvSpPr>
          <p:cNvPr id="6" name="内容占位符 5"/>
          <p:cNvSpPr>
            <a:spLocks noGrp="1"/>
          </p:cNvSpPr>
          <p:nvPr>
            <p:ph sz="quarter" idx="20" hasCustomPrompt="1"/>
          </p:nvPr>
        </p:nvSpPr>
        <p:spPr>
          <a:xfrm>
            <a:off x="881380" y="4237355"/>
            <a:ext cx="5200650" cy="1755775"/>
          </a:xfrm>
        </p:spPr>
        <p:txBody>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10" name="文本占位符 4"/>
          <p:cNvSpPr>
            <a:spLocks noGrp="1"/>
          </p:cNvSpPr>
          <p:nvPr>
            <p:ph type="body" sz="quarter" idx="21" hasCustomPrompt="1"/>
          </p:nvPr>
        </p:nvSpPr>
        <p:spPr>
          <a:xfrm>
            <a:off x="6123940" y="1281430"/>
            <a:ext cx="5200650" cy="600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endParaRPr lang="zh-CN" altLang="en-US" dirty="0"/>
          </a:p>
        </p:txBody>
      </p:sp>
      <p:sp>
        <p:nvSpPr>
          <p:cNvPr id="11" name="内容占位符 5"/>
          <p:cNvSpPr>
            <a:spLocks noGrp="1"/>
          </p:cNvSpPr>
          <p:nvPr>
            <p:ph sz="quarter" idx="22" hasCustomPrompt="1"/>
          </p:nvPr>
        </p:nvSpPr>
        <p:spPr>
          <a:xfrm>
            <a:off x="6123940" y="1881505"/>
            <a:ext cx="5200650" cy="1755775"/>
          </a:xfrm>
        </p:spPr>
        <p:txBody>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12" name="文本占位符 11"/>
          <p:cNvSpPr>
            <a:spLocks noGrp="1"/>
          </p:cNvSpPr>
          <p:nvPr>
            <p:ph type="body" sz="quarter" idx="23" hasCustomPrompt="1"/>
          </p:nvPr>
        </p:nvSpPr>
        <p:spPr>
          <a:xfrm>
            <a:off x="6123940" y="3637280"/>
            <a:ext cx="5200650" cy="600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endParaRPr lang="zh-CN" altLang="en-US" dirty="0"/>
          </a:p>
        </p:txBody>
      </p:sp>
      <p:sp>
        <p:nvSpPr>
          <p:cNvPr id="13" name="内容占位符 12"/>
          <p:cNvSpPr>
            <a:spLocks noGrp="1"/>
          </p:cNvSpPr>
          <p:nvPr>
            <p:ph sz="quarter" idx="24" hasCustomPrompt="1"/>
          </p:nvPr>
        </p:nvSpPr>
        <p:spPr>
          <a:xfrm>
            <a:off x="6123940" y="4237355"/>
            <a:ext cx="5200650" cy="1755775"/>
          </a:xfrm>
        </p:spPr>
        <p:txBody>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userDrawn="1"/>
        </p:nvSpPr>
        <p:spPr>
          <a:xfrm>
            <a:off x="684802" y="2345629"/>
            <a:ext cx="5864225" cy="784830"/>
          </a:xfrm>
          <a:prstGeom prst="rect">
            <a:avLst/>
          </a:prstGeom>
          <a:noFill/>
        </p:spPr>
        <p:txBody>
          <a:bodyPr wrap="square" rtlCol="0">
            <a:spAutoFit/>
          </a:bodyPr>
          <a:lstStyle/>
          <a:p>
            <a:r>
              <a:rPr lang="en-US" altLang="zh-CN" sz="4500" b="1" dirty="0">
                <a:latin typeface="思源黑体 CN Regular" panose="020B0500000000000000" pitchFamily="34" charset="-122"/>
                <a:ea typeface="思源黑体 CN Regular" panose="020B0500000000000000" pitchFamily="34" charset="-122"/>
              </a:rPr>
              <a:t>Thank You!</a:t>
            </a:r>
            <a:endParaRPr lang="zh-CN" altLang="en-US" sz="4500" b="1" dirty="0">
              <a:latin typeface="思源黑体 CN Regular" panose="020B0500000000000000" pitchFamily="34" charset="-122"/>
              <a:ea typeface="思源黑体 CN Regular" panose="020B0500000000000000" pitchFamily="34" charset="-122"/>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67C1ACE-77A6-4D32-BA67-4CC95B38E163}" type="datetime1">
              <a:rPr lang="zh-CN" altLang="en-US" smtClean="0"/>
            </a:fld>
            <a:endParaRPr lang="zh-CN" altLang="en-US" dirty="0"/>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2.jpe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75665" y="375920"/>
            <a:ext cx="10440670" cy="639445"/>
          </a:xfrm>
          <a:prstGeom prst="rect">
            <a:avLst/>
          </a:prstGeom>
        </p:spPr>
        <p:txBody>
          <a:bodyPr vert="horz" lIns="91440" tIns="45720" rIns="91440" bIns="45720" rtlCol="0" anchor="ctr">
            <a:no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76935" y="1310640"/>
            <a:ext cx="10437495" cy="4704080"/>
          </a:xfrm>
          <a:prstGeom prst="rect">
            <a:avLst/>
          </a:prstGeom>
        </p:spPr>
        <p:txBody>
          <a:bodyPr vert="horz" lIns="91440" tIns="45720" rIns="91440" bIns="45720" rtlCol="0">
            <a:normAutofit/>
          </a:bodyPr>
          <a:lstStyle/>
          <a:p>
            <a:pPr lvl="0"/>
            <a:r>
              <a:rPr lang="zh-CN" altLang="en-US" dirty="0"/>
              <a:t>第一级</a:t>
            </a:r>
            <a:endParaRPr lang="zh-CN" altLang="en-US" dirty="0"/>
          </a:p>
          <a:p>
            <a:pPr lvl="1"/>
            <a:r>
              <a:rPr lang="zh-CN" altLang="en-US" dirty="0"/>
              <a:t>第二级</a:t>
            </a:r>
            <a:endParaRPr lang="zh-CN" altLang="en-US" dirty="0"/>
          </a:p>
        </p:txBody>
      </p:sp>
      <p:sp>
        <p:nvSpPr>
          <p:cNvPr id="4" name="日期占位符 3"/>
          <p:cNvSpPr>
            <a:spLocks noGrp="1"/>
          </p:cNvSpPr>
          <p:nvPr>
            <p:ph type="dt" sz="half" idx="2"/>
          </p:nvPr>
        </p:nvSpPr>
        <p:spPr>
          <a:xfrm>
            <a:off x="875030" y="6296660"/>
            <a:ext cx="2971165" cy="365125"/>
          </a:xfrm>
          <a:prstGeom prst="rect">
            <a:avLst/>
          </a:prstGeom>
        </p:spPr>
        <p:txBody>
          <a:bodyPr vert="horz" lIns="91440" tIns="45720" rIns="91440" bIns="45720" rtlCol="0" anchor="ctr"/>
          <a:lstStyle>
            <a:lvl1pPr algn="l">
              <a:defRPr sz="1200">
                <a:solidFill>
                  <a:schemeClr val="tx1">
                    <a:tint val="75000"/>
                  </a:schemeClr>
                </a:solidFill>
                <a:latin typeface="思源黑体 CN Regular" panose="020B0500000000000000" pitchFamily="34" charset="-122"/>
                <a:ea typeface="思源黑体 CN Regular" panose="020B0500000000000000" pitchFamily="34" charset="-122"/>
              </a:defRPr>
            </a:lvl1pPr>
          </a:lstStyle>
          <a:p>
            <a:fld id="{167C1ACE-77A6-4D32-BA67-4CC95B38E163}" type="datetime1">
              <a:rPr lang="zh-CN" altLang="en-US" smtClean="0"/>
            </a:fld>
            <a:endParaRPr lang="zh-CN" altLang="en-US" dirty="0"/>
          </a:p>
        </p:txBody>
      </p:sp>
      <p:sp>
        <p:nvSpPr>
          <p:cNvPr id="5" name="页脚占位符 4"/>
          <p:cNvSpPr>
            <a:spLocks noGrp="1"/>
          </p:cNvSpPr>
          <p:nvPr>
            <p:ph type="ftr" sz="quarter" idx="3"/>
          </p:nvPr>
        </p:nvSpPr>
        <p:spPr>
          <a:xfrm>
            <a:off x="4041181" y="6313945"/>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Regular" panose="020B0500000000000000" pitchFamily="34" charset="-122"/>
                <a:ea typeface="思源黑体 CN Regular" panose="020B0500000000000000" pitchFamily="34" charset="-122"/>
              </a:defRPr>
            </a:lvl1pPr>
          </a:lstStyle>
          <a:p>
            <a:endParaRPr lang="zh-CN" altLang="en-US" dirty="0"/>
          </a:p>
        </p:txBody>
      </p:sp>
      <p:sp>
        <p:nvSpPr>
          <p:cNvPr id="6" name="灯片编号占位符 5"/>
          <p:cNvSpPr>
            <a:spLocks noGrp="1"/>
          </p:cNvSpPr>
          <p:nvPr>
            <p:ph type="sldNum" sz="quarter" idx="4"/>
          </p:nvPr>
        </p:nvSpPr>
        <p:spPr>
          <a:xfrm>
            <a:off x="8328660" y="6296660"/>
            <a:ext cx="2988310" cy="365125"/>
          </a:xfrm>
          <a:prstGeom prst="rect">
            <a:avLst/>
          </a:prstGeom>
        </p:spPr>
        <p:txBody>
          <a:bodyPr vert="horz" lIns="91440" tIns="45720" rIns="91440" bIns="45720" rtlCol="0" anchor="ctr"/>
          <a:lstStyle>
            <a:lvl1pPr algn="r">
              <a:defRPr sz="1200">
                <a:solidFill>
                  <a:schemeClr val="tx1">
                    <a:tint val="75000"/>
                  </a:schemeClr>
                </a:solidFill>
                <a:ea typeface="思源黑体 CN Regular" panose="020B0500000000000000" pitchFamily="34"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l" defTabSz="914400" rtl="0" eaLnBrk="1" latinLnBrk="0" hangingPunct="1">
        <a:lnSpc>
          <a:spcPct val="90000"/>
        </a:lnSpc>
        <a:spcBef>
          <a:spcPct val="0"/>
        </a:spcBef>
        <a:buNone/>
        <a:defRPr sz="3200" b="1" kern="1200" baseline="0">
          <a:solidFill>
            <a:schemeClr val="tx1"/>
          </a:solidFill>
          <a:latin typeface="思源黑体 CN Regular" panose="020B0500000000000000" pitchFamily="34" charset="-122"/>
          <a:ea typeface="思源黑体 CN Regular" panose="020B0500000000000000" pitchFamily="34" charset="-122"/>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baseline="0">
          <a:solidFill>
            <a:schemeClr val="tx1"/>
          </a:solidFill>
          <a:latin typeface="思源黑体 CN Regular" panose="020B0500000000000000" pitchFamily="34" charset="-122"/>
          <a:ea typeface="思源黑体 CN Regular" panose="020B0500000000000000"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baseline="0">
          <a:solidFill>
            <a:schemeClr val="tx1"/>
          </a:solidFill>
          <a:latin typeface="思源黑体 CN Regular" panose="020B0500000000000000" pitchFamily="34" charset="-122"/>
          <a:ea typeface="思源黑体 CN Regular" panose="020B0500000000000000"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baseline="0">
          <a:solidFill>
            <a:schemeClr val="tx1"/>
          </a:solidFill>
          <a:latin typeface="思源黑体 CN Regular" panose="020B0500000000000000" pitchFamily="34" charset="-122"/>
          <a:ea typeface="思源黑体 CN Regular" panose="020B0500000000000000" pitchFamily="34" charset="-122"/>
          <a:cs typeface="+mn-cs"/>
        </a:defRPr>
      </a:lvl3pPr>
      <a:lvl4pPr marL="13716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思源黑体 CN Regular" panose="020B0500000000000000"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思源黑体 CN Regular" panose="020B05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3.xml"/><Relationship Id="rId7" Type="http://schemas.openxmlformats.org/officeDocument/2006/relationships/image" Target="../media/image26.wmf"/><Relationship Id="rId6" Type="http://schemas.openxmlformats.org/officeDocument/2006/relationships/oleObject" Target="../embeddings/oleObject5.bin"/><Relationship Id="rId5" Type="http://schemas.openxmlformats.org/officeDocument/2006/relationships/image" Target="../media/image25.wmf"/><Relationship Id="rId4" Type="http://schemas.openxmlformats.org/officeDocument/2006/relationships/oleObject" Target="../embeddings/oleObject4.bin"/><Relationship Id="rId3" Type="http://schemas.openxmlformats.org/officeDocument/2006/relationships/image" Target="../media/image24.wmf"/><Relationship Id="rId2" Type="http://schemas.openxmlformats.org/officeDocument/2006/relationships/oleObject" Target="../embeddings/oleObject3.bin"/><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8.png"/><Relationship Id="rId1" Type="http://schemas.openxmlformats.org/officeDocument/2006/relationships/image" Target="../media/image27.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3.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png"/><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3.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vmlDrawing" Target="../drawings/vmlDrawing2.vml"/><Relationship Id="rId5" Type="http://schemas.openxmlformats.org/officeDocument/2006/relationships/slideLayout" Target="../slideLayouts/slideLayout3.xml"/><Relationship Id="rId4" Type="http://schemas.openxmlformats.org/officeDocument/2006/relationships/image" Target="../media/image15.wmf"/><Relationship Id="rId3" Type="http://schemas.openxmlformats.org/officeDocument/2006/relationships/oleObject" Target="../embeddings/oleObject2.bin"/><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1058545" y="3409950"/>
            <a:ext cx="10397490" cy="1444625"/>
          </a:xfrm>
        </p:spPr>
        <p:txBody>
          <a:bodyPr/>
          <a:lstStyle/>
          <a:p>
            <a:r>
              <a:rPr lang="zh-CN" altLang="en-US" sz="2400" dirty="0"/>
              <a:t>基于单细胞测序揭秘人类巨核细胞的发育和起源</a:t>
            </a:r>
            <a:endParaRPr lang="zh-CN" altLang="en-US" sz="2400" dirty="0"/>
          </a:p>
        </p:txBody>
      </p:sp>
      <p:sp>
        <p:nvSpPr>
          <p:cNvPr id="4" name="副标题 3"/>
          <p:cNvSpPr>
            <a:spLocks noGrp="1"/>
          </p:cNvSpPr>
          <p:nvPr>
            <p:ph type="subTitle" idx="1"/>
          </p:nvPr>
        </p:nvSpPr>
        <p:spPr>
          <a:xfrm>
            <a:off x="1088390" y="5128895"/>
            <a:ext cx="9144000" cy="679450"/>
          </a:xfrm>
        </p:spPr>
        <p:txBody>
          <a:bodyPr/>
          <a:lstStyle/>
          <a:p>
            <a:r>
              <a:rPr lang="zh-CN" altLang="en-US" dirty="0"/>
              <a:t>分享人：尹冬梅</a:t>
            </a:r>
            <a:endParaRPr lang="zh-CN" altLang="en-US" dirty="0"/>
          </a:p>
          <a:p>
            <a:r>
              <a:rPr lang="zh-CN" altLang="en-US" dirty="0"/>
              <a:t>科技服务技术支持部</a:t>
            </a:r>
            <a:endParaRPr lang="zh-CN" altLang="en-US" dirty="0"/>
          </a:p>
        </p:txBody>
      </p:sp>
      <p:sp>
        <p:nvSpPr>
          <p:cNvPr id="5" name="文本占位符 4"/>
          <p:cNvSpPr>
            <a:spLocks noGrp="1"/>
          </p:cNvSpPr>
          <p:nvPr>
            <p:ph type="body" sz="quarter" idx="12"/>
          </p:nvPr>
        </p:nvSpPr>
        <p:spPr>
          <a:xfrm>
            <a:off x="1119075" y="5959928"/>
            <a:ext cx="9144001" cy="487707"/>
          </a:xfrm>
        </p:spPr>
        <p:txBody>
          <a:bodyPr/>
          <a:lstStyle/>
          <a:p>
            <a:r>
              <a:rPr lang="en-US" altLang="zh-CN" dirty="0"/>
              <a:t>2020</a:t>
            </a:r>
            <a:r>
              <a:rPr lang="zh-CN" altLang="en-US" dirty="0"/>
              <a:t>年</a:t>
            </a:r>
            <a:r>
              <a:rPr lang="en-US" altLang="zh-CN" dirty="0"/>
              <a:t>12</a:t>
            </a:r>
            <a:r>
              <a:rPr lang="zh-CN" altLang="en-US" dirty="0"/>
              <a:t>月</a:t>
            </a:r>
            <a:r>
              <a:rPr lang="en-US" altLang="zh-CN" dirty="0"/>
              <a:t>28</a:t>
            </a:r>
            <a:r>
              <a:rPr lang="zh-CN" altLang="en-US" dirty="0"/>
              <a:t>日</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75665" y="171733"/>
            <a:ext cx="10440670" cy="639445"/>
          </a:xfrm>
        </p:spPr>
        <p:txBody>
          <a:bodyPr/>
          <a:lstStyle/>
          <a:p>
            <a:r>
              <a:rPr lang="zh-CN" altLang="en-US" dirty="0">
                <a:latin typeface="微软雅黑" panose="020B0503020204020204" charset="-122"/>
                <a:ea typeface="微软雅黑" panose="020B0503020204020204" charset="-122"/>
              </a:rPr>
              <a:t>三、研究结果</a:t>
            </a:r>
            <a:endParaRPr lang="zh-CN" altLang="en-US" dirty="0">
              <a:latin typeface="微软雅黑" panose="020B0503020204020204" charset="-122"/>
              <a:ea typeface="微软雅黑" panose="020B0503020204020204" charset="-122"/>
            </a:endParaRPr>
          </a:p>
        </p:txBody>
      </p:sp>
      <p:sp>
        <p:nvSpPr>
          <p:cNvPr id="8" name="矩形 7"/>
          <p:cNvSpPr/>
          <p:nvPr/>
        </p:nvSpPr>
        <p:spPr>
          <a:xfrm>
            <a:off x="916528" y="1752283"/>
            <a:ext cx="7677056" cy="368300"/>
          </a:xfrm>
          <a:prstGeom prst="rect">
            <a:avLst/>
          </a:prstGeom>
        </p:spPr>
        <p:txBody>
          <a:bodyPr wrap="square">
            <a:spAutoFit/>
          </a:bodyPr>
          <a:lstStyle/>
          <a:p>
            <a:pPr marL="285750" indent="-285750">
              <a:buFont typeface="Arial" panose="020B0604020202020204" pitchFamily="34" charset="0"/>
              <a:buChar char="•"/>
            </a:pPr>
            <a:r>
              <a:rPr lang="en-US" altLang="zh-CN" dirty="0">
                <a:solidFill>
                  <a:prstClr val="black"/>
                </a:solidFill>
                <a:latin typeface="微软雅黑" panose="020B0503020204020204" charset="-122"/>
                <a:ea typeface="微软雅黑" panose="020B0503020204020204" charset="-122"/>
                <a:cs typeface="Times New Roman" panose="02020603050405020304" pitchFamily="18" charset="0"/>
              </a:rPr>
              <a:t>6</a:t>
            </a:r>
            <a:r>
              <a:rPr lang="zh-CN" altLang="en-US" dirty="0">
                <a:solidFill>
                  <a:prstClr val="black"/>
                </a:solidFill>
                <a:latin typeface="微软雅黑" panose="020B0503020204020204" charset="-122"/>
                <a:ea typeface="微软雅黑" panose="020B0503020204020204" charset="-122"/>
                <a:cs typeface="Times New Roman" panose="02020603050405020304" pitchFamily="18" charset="0"/>
              </a:rPr>
              <a:t>个</a:t>
            </a:r>
            <a:r>
              <a:rPr lang="en-US" altLang="zh-CN" dirty="0">
                <a:solidFill>
                  <a:prstClr val="black"/>
                </a:solidFill>
                <a:latin typeface="微软雅黑" panose="020B0503020204020204" charset="-122"/>
                <a:ea typeface="微软雅黑" panose="020B0503020204020204" charset="-122"/>
                <a:cs typeface="Times New Roman" panose="02020603050405020304" pitchFamily="18" charset="0"/>
              </a:rPr>
              <a:t>MK</a:t>
            </a:r>
            <a:r>
              <a:rPr lang="zh-CN" altLang="en-US" dirty="0">
                <a:solidFill>
                  <a:prstClr val="black"/>
                </a:solidFill>
                <a:latin typeface="微软雅黑" panose="020B0503020204020204" charset="-122"/>
                <a:ea typeface="微软雅黑" panose="020B0503020204020204" charset="-122"/>
                <a:cs typeface="Times New Roman" panose="02020603050405020304" pitchFamily="18" charset="0"/>
              </a:rPr>
              <a:t>亚群拟时序得到</a:t>
            </a:r>
            <a:r>
              <a:rPr lang="en-US" altLang="zh-CN" dirty="0">
                <a:solidFill>
                  <a:prstClr val="black"/>
                </a:solidFill>
                <a:latin typeface="微软雅黑" panose="020B0503020204020204" charset="-122"/>
                <a:ea typeface="微软雅黑" panose="020B0503020204020204" charset="-122"/>
                <a:cs typeface="Times New Roman" panose="02020603050405020304" pitchFamily="18" charset="0"/>
              </a:rPr>
              <a:t>2</a:t>
            </a:r>
            <a:r>
              <a:rPr lang="zh-CN" altLang="en-US" dirty="0">
                <a:solidFill>
                  <a:prstClr val="black"/>
                </a:solidFill>
                <a:latin typeface="微软雅黑" panose="020B0503020204020204" charset="-122"/>
                <a:ea typeface="微软雅黑" panose="020B0503020204020204" charset="-122"/>
                <a:cs typeface="Times New Roman" panose="02020603050405020304" pitchFamily="18" charset="0"/>
              </a:rPr>
              <a:t>条发育轨迹、</a:t>
            </a:r>
            <a:r>
              <a:rPr lang="en-US" altLang="zh-CN" dirty="0">
                <a:solidFill>
                  <a:prstClr val="black"/>
                </a:solidFill>
                <a:latin typeface="微软雅黑" panose="020B0503020204020204" charset="-122"/>
                <a:ea typeface="微软雅黑" panose="020B0503020204020204" charset="-122"/>
                <a:cs typeface="Times New Roman" panose="02020603050405020304" pitchFamily="18" charset="0"/>
              </a:rPr>
              <a:t>3</a:t>
            </a:r>
            <a:r>
              <a:rPr lang="zh-CN" altLang="en-US" dirty="0">
                <a:solidFill>
                  <a:prstClr val="black"/>
                </a:solidFill>
                <a:latin typeface="微软雅黑" panose="020B0503020204020204" charset="-122"/>
                <a:ea typeface="微软雅黑" panose="020B0503020204020204" charset="-122"/>
                <a:cs typeface="Times New Roman" panose="02020603050405020304" pitchFamily="18" charset="0"/>
              </a:rPr>
              <a:t>个不同的基因表达模块</a:t>
            </a:r>
            <a:endParaRPr lang="zh-CN" altLang="en-US" dirty="0">
              <a:solidFill>
                <a:prstClr val="black"/>
              </a:solidFill>
              <a:latin typeface="微软雅黑" panose="020B0503020204020204" charset="-122"/>
              <a:ea typeface="微软雅黑" panose="020B0503020204020204" charset="-122"/>
              <a:cs typeface="Times New Roman" panose="02020603050405020304" pitchFamily="18" charset="0"/>
            </a:endParaRPr>
          </a:p>
        </p:txBody>
      </p:sp>
      <p:sp>
        <p:nvSpPr>
          <p:cNvPr id="10" name="矩形 9"/>
          <p:cNvSpPr/>
          <p:nvPr/>
        </p:nvSpPr>
        <p:spPr>
          <a:xfrm>
            <a:off x="1941990" y="6301402"/>
            <a:ext cx="4516755" cy="414020"/>
          </a:xfrm>
          <a:prstGeom prst="rect">
            <a:avLst/>
          </a:prstGeom>
        </p:spPr>
        <p:txBody>
          <a:bodyPr wrap="none">
            <a:spAutoFit/>
          </a:bodyPr>
          <a:lstStyle/>
          <a:p>
            <a:pPr algn="ctr">
              <a:lnSpc>
                <a:spcPct val="150000"/>
              </a:lnSpc>
              <a:spcBef>
                <a:spcPts val="600"/>
              </a:spcBef>
              <a:spcAft>
                <a:spcPts val="600"/>
              </a:spcAft>
            </a:pPr>
            <a:r>
              <a:rPr lang="zh-CN" altLang="en-US" sz="1400" kern="0" dirty="0">
                <a:latin typeface="微软雅黑" panose="020B0503020204020204" charset="-122"/>
                <a:ea typeface="微软雅黑" panose="020B0503020204020204" charset="-122"/>
                <a:cs typeface="Times New Roman" panose="02020603050405020304" pitchFamily="18" charset="0"/>
              </a:rPr>
              <a:t>图</a:t>
            </a:r>
            <a:r>
              <a:rPr lang="en-US" altLang="zh-CN" sz="1400" kern="0" dirty="0">
                <a:latin typeface="微软雅黑" panose="020B0503020204020204" charset="-122"/>
                <a:ea typeface="微软雅黑" panose="020B0503020204020204" charset="-122"/>
                <a:cs typeface="Times New Roman" panose="02020603050405020304" pitchFamily="18" charset="0"/>
              </a:rPr>
              <a:t> MKs</a:t>
            </a:r>
            <a:r>
              <a:rPr lang="zh-CN" altLang="en-US" sz="1400" kern="0" dirty="0">
                <a:latin typeface="微软雅黑" panose="020B0503020204020204" charset="-122"/>
                <a:ea typeface="微软雅黑" panose="020B0503020204020204" charset="-122"/>
                <a:cs typeface="Times New Roman" panose="02020603050405020304" pitchFamily="18" charset="0"/>
              </a:rPr>
              <a:t>亚群发育轨迹及基因表达特征和潜在的细胞功能</a:t>
            </a:r>
            <a:endParaRPr lang="zh-CN" altLang="en-US" sz="1400" kern="0" dirty="0">
              <a:latin typeface="微软雅黑" panose="020B0503020204020204" charset="-122"/>
              <a:ea typeface="微软雅黑" panose="020B0503020204020204" charset="-122"/>
              <a:cs typeface="Times New Roman" panose="02020603050405020304" pitchFamily="18" charset="0"/>
            </a:endParaRPr>
          </a:p>
        </p:txBody>
      </p:sp>
      <p:sp>
        <p:nvSpPr>
          <p:cNvPr id="12" name="文本框 11"/>
          <p:cNvSpPr txBox="1"/>
          <p:nvPr/>
        </p:nvSpPr>
        <p:spPr>
          <a:xfrm>
            <a:off x="875665" y="1304290"/>
            <a:ext cx="9571990" cy="398780"/>
          </a:xfrm>
          <a:prstGeom prst="rect">
            <a:avLst/>
          </a:prstGeom>
          <a:noFill/>
        </p:spPr>
        <p:txBody>
          <a:bodyPr wrap="square">
            <a:spAutoFit/>
          </a:bodyPr>
          <a:lstStyle/>
          <a:p>
            <a:pPr marL="285750" indent="-285750">
              <a:buFont typeface="Wingdings" panose="05000000000000000000" pitchFamily="2" charset="2"/>
              <a:buChar char="u"/>
            </a:pPr>
            <a:r>
              <a:rPr kumimoji="0" lang="zh-CN" altLang="en-US"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mn-lt"/>
              </a:rPr>
              <a:t>结果</a:t>
            </a:r>
            <a:r>
              <a:rPr kumimoji="0" lang="en-US" altLang="zh-CN"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mn-lt"/>
              </a:rPr>
              <a:t>3</a:t>
            </a:r>
            <a:r>
              <a:rPr kumimoji="0" lang="zh-CN" altLang="en-US"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mn-lt"/>
              </a:rPr>
              <a:t>：</a:t>
            </a:r>
            <a:r>
              <a:rPr kumimoji="0" lang="en-US" altLang="zh-CN"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mn-lt"/>
              </a:rPr>
              <a:t>不同的MK亚群</a:t>
            </a:r>
            <a:r>
              <a:rPr lang="en-US" altLang="zh-CN" sz="2000" b="1"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mn-ea"/>
              </a:rPr>
              <a:t>经由不同的发育路径产生，具有特异的转录调控网络</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mn-lt"/>
            </a:endParaRPr>
          </a:p>
        </p:txBody>
      </p:sp>
      <p:sp>
        <p:nvSpPr>
          <p:cNvPr id="14" name="矩形 13"/>
          <p:cNvSpPr/>
          <p:nvPr/>
        </p:nvSpPr>
        <p:spPr>
          <a:xfrm>
            <a:off x="7926924" y="2265341"/>
            <a:ext cx="3543267" cy="3988058"/>
          </a:xfrm>
          <a:prstGeom prst="rect">
            <a:avLst/>
          </a:prstGeom>
          <a:noFill/>
          <a:ln w="9525">
            <a:solidFill>
              <a:srgbClr val="E837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057107" y="2198770"/>
            <a:ext cx="3342063" cy="3830955"/>
          </a:xfrm>
          <a:prstGeom prst="rect">
            <a:avLst/>
          </a:prstGeom>
          <a:noFill/>
        </p:spPr>
        <p:txBody>
          <a:bodyPr wrap="square">
            <a:spAutoFit/>
          </a:bodyPr>
          <a:lstStyle/>
          <a:p>
            <a:pPr>
              <a:lnSpc>
                <a:spcPct val="150000"/>
              </a:lnSpc>
            </a:pPr>
            <a:r>
              <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研究方法：</a:t>
            </a:r>
            <a:endPar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rPr>
              <a:t>Monocle2</a:t>
            </a:r>
            <a:endPar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转录调控网络分析</a:t>
            </a:r>
            <a:endPar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endParaRPr>
          </a:p>
          <a:p>
            <a:pPr>
              <a:lnSpc>
                <a:spcPct val="150000"/>
              </a:lnSpc>
            </a:pP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主要结果：</a:t>
            </a:r>
            <a:endPar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揭示了</a:t>
            </a:r>
            <a:r>
              <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rPr>
              <a:t>6</a:t>
            </a: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个</a:t>
            </a:r>
            <a:r>
              <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rPr>
              <a:t>MKs</a:t>
            </a: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亚群的</a:t>
            </a:r>
            <a:r>
              <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rPr>
              <a:t>2</a:t>
            </a: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个</a:t>
            </a: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发育轨迹</a:t>
            </a:r>
            <a:endPar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层次聚类分析得到了</a:t>
            </a:r>
            <a:r>
              <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rPr>
              <a:t>3</a:t>
            </a: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个不同的基因表达模块，且三个模块潜在的功能相关联</a:t>
            </a:r>
            <a:endPar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2615565" y="2228215"/>
            <a:ext cx="5207000" cy="2148205"/>
          </a:xfrm>
          <a:prstGeom prst="rect">
            <a:avLst/>
          </a:prstGeom>
        </p:spPr>
      </p:pic>
      <p:pic>
        <p:nvPicPr>
          <p:cNvPr id="5" name="图片 4"/>
          <p:cNvPicPr>
            <a:picLocks noChangeAspect="1"/>
          </p:cNvPicPr>
          <p:nvPr/>
        </p:nvPicPr>
        <p:blipFill>
          <a:blip r:embed="rId2"/>
          <a:stretch>
            <a:fillRect/>
          </a:stretch>
        </p:blipFill>
        <p:spPr>
          <a:xfrm>
            <a:off x="470535" y="2343150"/>
            <a:ext cx="2241550" cy="1657350"/>
          </a:xfrm>
          <a:prstGeom prst="rect">
            <a:avLst/>
          </a:prstGeom>
        </p:spPr>
      </p:pic>
      <p:pic>
        <p:nvPicPr>
          <p:cNvPr id="7" name="图片 6"/>
          <p:cNvPicPr>
            <a:picLocks noChangeAspect="1"/>
          </p:cNvPicPr>
          <p:nvPr/>
        </p:nvPicPr>
        <p:blipFill>
          <a:blip r:embed="rId3"/>
          <a:stretch>
            <a:fillRect/>
          </a:stretch>
        </p:blipFill>
        <p:spPr>
          <a:xfrm>
            <a:off x="476885" y="4371975"/>
            <a:ext cx="2207260" cy="1671955"/>
          </a:xfrm>
          <a:prstGeom prst="rect">
            <a:avLst/>
          </a:prstGeom>
        </p:spPr>
      </p:pic>
      <p:pic>
        <p:nvPicPr>
          <p:cNvPr id="9" name="图片 8"/>
          <p:cNvPicPr>
            <a:picLocks noChangeAspect="1"/>
          </p:cNvPicPr>
          <p:nvPr/>
        </p:nvPicPr>
        <p:blipFill>
          <a:blip r:embed="rId4"/>
          <a:stretch>
            <a:fillRect/>
          </a:stretch>
        </p:blipFill>
        <p:spPr>
          <a:xfrm>
            <a:off x="2745105" y="4378325"/>
            <a:ext cx="4794885" cy="19926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75665" y="193617"/>
            <a:ext cx="10440670" cy="639445"/>
          </a:xfrm>
        </p:spPr>
        <p:txBody>
          <a:bodyPr/>
          <a:lstStyle/>
          <a:p>
            <a:r>
              <a:rPr lang="zh-CN" altLang="en-US" dirty="0">
                <a:latin typeface="微软雅黑" panose="020B0503020204020204" charset="-122"/>
                <a:ea typeface="微软雅黑" panose="020B0503020204020204" charset="-122"/>
              </a:rPr>
              <a:t>三、研究结果</a:t>
            </a:r>
            <a:endParaRPr lang="zh-CN" altLang="en-US" dirty="0">
              <a:latin typeface="微软雅黑" panose="020B0503020204020204" charset="-122"/>
              <a:ea typeface="微软雅黑" panose="020B0503020204020204" charset="-122"/>
            </a:endParaRPr>
          </a:p>
        </p:txBody>
      </p:sp>
      <p:sp>
        <p:nvSpPr>
          <p:cNvPr id="8" name="矩形 7"/>
          <p:cNvSpPr/>
          <p:nvPr/>
        </p:nvSpPr>
        <p:spPr>
          <a:xfrm>
            <a:off x="916528" y="1721803"/>
            <a:ext cx="7677056" cy="368300"/>
          </a:xfrm>
          <a:prstGeom prst="rect">
            <a:avLst/>
          </a:prstGeom>
        </p:spPr>
        <p:txBody>
          <a:bodyPr wrap="square">
            <a:spAutoFit/>
          </a:bodyPr>
          <a:lstStyle/>
          <a:p>
            <a:pPr marL="285750" indent="-285750">
              <a:buFont typeface="Arial" panose="020B0604020202020204" pitchFamily="34" charset="0"/>
              <a:buChar char="•"/>
            </a:pPr>
            <a:r>
              <a:rPr dirty="0">
                <a:solidFill>
                  <a:prstClr val="black"/>
                </a:solidFill>
                <a:latin typeface="微软雅黑" panose="020B0503020204020204" charset="-122"/>
                <a:ea typeface="微软雅黑" panose="020B0503020204020204" charset="-122"/>
                <a:cs typeface="Times New Roman" panose="02020603050405020304" pitchFamily="18" charset="0"/>
              </a:rPr>
              <a:t>在</a:t>
            </a:r>
            <a:r>
              <a:rPr lang="zh-CN" dirty="0">
                <a:solidFill>
                  <a:prstClr val="black"/>
                </a:solidFill>
                <a:latin typeface="微软雅黑" panose="020B0503020204020204" charset="-122"/>
                <a:ea typeface="微软雅黑" panose="020B0503020204020204" charset="-122"/>
                <a:cs typeface="Times New Roman" panose="02020603050405020304" pitchFamily="18" charset="0"/>
              </a:rPr>
              <a:t>体外</a:t>
            </a:r>
            <a:r>
              <a:rPr dirty="0">
                <a:solidFill>
                  <a:prstClr val="black"/>
                </a:solidFill>
                <a:latin typeface="微软雅黑" panose="020B0503020204020204" charset="-122"/>
                <a:ea typeface="微软雅黑" panose="020B0503020204020204" charset="-122"/>
                <a:cs typeface="Times New Roman" panose="02020603050405020304" pitchFamily="18" charset="0"/>
              </a:rPr>
              <a:t>hESC衍生的</a:t>
            </a:r>
            <a:r>
              <a:rPr lang="zh-CN" dirty="0">
                <a:solidFill>
                  <a:prstClr val="black"/>
                </a:solidFill>
                <a:latin typeface="微软雅黑" panose="020B0503020204020204" charset="-122"/>
                <a:ea typeface="微软雅黑" panose="020B0503020204020204" charset="-122"/>
                <a:cs typeface="Times New Roman" panose="02020603050405020304" pitchFamily="18" charset="0"/>
              </a:rPr>
              <a:t>不同分化时间的细胞聚类分析</a:t>
            </a:r>
            <a:endParaRPr lang="zh-CN" dirty="0">
              <a:solidFill>
                <a:prstClr val="black"/>
              </a:solidFill>
              <a:latin typeface="微软雅黑" panose="020B0503020204020204" charset="-122"/>
              <a:ea typeface="微软雅黑" panose="020B0503020204020204" charset="-122"/>
              <a:cs typeface="Times New Roman" panose="02020603050405020304" pitchFamily="18" charset="0"/>
            </a:endParaRPr>
          </a:p>
        </p:txBody>
      </p:sp>
      <p:sp>
        <p:nvSpPr>
          <p:cNvPr id="10" name="矩形 9"/>
          <p:cNvSpPr/>
          <p:nvPr/>
        </p:nvSpPr>
        <p:spPr>
          <a:xfrm>
            <a:off x="1804195" y="5845472"/>
            <a:ext cx="4919345" cy="414020"/>
          </a:xfrm>
          <a:prstGeom prst="rect">
            <a:avLst/>
          </a:prstGeom>
        </p:spPr>
        <p:txBody>
          <a:bodyPr wrap="none">
            <a:spAutoFit/>
          </a:bodyPr>
          <a:lstStyle/>
          <a:p>
            <a:pPr algn="ctr">
              <a:lnSpc>
                <a:spcPct val="150000"/>
              </a:lnSpc>
              <a:spcBef>
                <a:spcPts val="600"/>
              </a:spcBef>
              <a:spcAft>
                <a:spcPts val="600"/>
              </a:spcAft>
            </a:pPr>
            <a:r>
              <a:rPr lang="zh-CN" altLang="en-US" sz="1400" kern="0" dirty="0">
                <a:latin typeface="微软雅黑" panose="020B0503020204020204" charset="-122"/>
                <a:ea typeface="微软雅黑" panose="020B0503020204020204" charset="-122"/>
                <a:cs typeface="Times New Roman" panose="02020603050405020304" pitchFamily="18" charset="0"/>
              </a:rPr>
              <a:t>图</a:t>
            </a:r>
            <a:r>
              <a:rPr lang="en-US" altLang="zh-CN" sz="1400" kern="0" dirty="0">
                <a:latin typeface="微软雅黑" panose="020B0503020204020204" charset="-122"/>
                <a:ea typeface="微软雅黑" panose="020B0503020204020204" charset="-122"/>
                <a:cs typeface="Times New Roman" panose="02020603050405020304" pitchFamily="18" charset="0"/>
              </a:rPr>
              <a:t> hESC来源造血细胞(HCS)的scRNA-seq示意图</a:t>
            </a:r>
            <a:r>
              <a:rPr lang="zh-CN" altLang="en-US" sz="1400" kern="0" dirty="0">
                <a:latin typeface="微软雅黑" panose="020B0503020204020204" charset="-122"/>
                <a:ea typeface="微软雅黑" panose="020B0503020204020204" charset="-122"/>
                <a:cs typeface="Times New Roman" panose="02020603050405020304" pitchFamily="18" charset="0"/>
              </a:rPr>
              <a:t>及聚类结果</a:t>
            </a:r>
            <a:endParaRPr lang="zh-CN" altLang="en-US" sz="1400" kern="0" dirty="0">
              <a:latin typeface="微软雅黑" panose="020B0503020204020204" charset="-122"/>
              <a:ea typeface="微软雅黑" panose="020B0503020204020204" charset="-122"/>
              <a:cs typeface="Times New Roman" panose="02020603050405020304" pitchFamily="18" charset="0"/>
            </a:endParaRPr>
          </a:p>
        </p:txBody>
      </p:sp>
      <p:sp>
        <p:nvSpPr>
          <p:cNvPr id="12" name="文本框 11"/>
          <p:cNvSpPr txBox="1"/>
          <p:nvPr/>
        </p:nvSpPr>
        <p:spPr>
          <a:xfrm>
            <a:off x="875665" y="1273714"/>
            <a:ext cx="7922106" cy="398780"/>
          </a:xfrm>
          <a:prstGeom prst="rect">
            <a:avLst/>
          </a:prstGeom>
          <a:noFill/>
        </p:spPr>
        <p:txBody>
          <a:bodyPr wrap="square">
            <a:spAutoFit/>
          </a:bodyPr>
          <a:lstStyle/>
          <a:p>
            <a:pPr marL="285750" indent="-285750">
              <a:buFont typeface="Wingdings" panose="05000000000000000000" pitchFamily="2" charset="2"/>
              <a:buChar char="u"/>
            </a:pPr>
            <a:r>
              <a:rPr kumimoji="0" lang="zh-CN" altLang="en-US"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结果</a:t>
            </a:r>
            <a:r>
              <a:rPr kumimoji="0" lang="en-US" altLang="zh-CN"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4</a:t>
            </a:r>
            <a:r>
              <a:rPr kumimoji="0" lang="zh-CN" altLang="en-US"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a:t>
            </a:r>
            <a:r>
              <a:rPr kumimoji="0" lang="en-US" altLang="zh-CN"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体外利用人胚胎干细胞</a:t>
            </a:r>
            <a:r>
              <a:rPr kumimoji="0" lang="zh-CN" altLang="en-US"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a:t>
            </a:r>
            <a:r>
              <a:rPr kumimoji="0" lang="en-US" altLang="zh-CN"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hESCs</a:t>
            </a:r>
            <a:r>
              <a:rPr kumimoji="0" lang="zh-CN" altLang="en-US"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a:t>
            </a:r>
            <a:r>
              <a:rPr kumimoji="0" lang="en-US" altLang="zh-CN"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能够诱导产生MK</a:t>
            </a:r>
            <a:r>
              <a:rPr kumimoji="0" lang="en-US" altLang="zh-CN"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s</a:t>
            </a:r>
            <a:r>
              <a:rPr kumimoji="0" lang="en-US" altLang="zh-CN"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亚群</a:t>
            </a:r>
            <a:endParaRPr kumimoji="0" lang="en-US" altLang="zh-CN"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endParaRPr>
          </a:p>
        </p:txBody>
      </p:sp>
      <p:sp>
        <p:nvSpPr>
          <p:cNvPr id="14" name="矩形 13"/>
          <p:cNvSpPr/>
          <p:nvPr/>
        </p:nvSpPr>
        <p:spPr>
          <a:xfrm>
            <a:off x="7926705" y="2092325"/>
            <a:ext cx="3543300" cy="4160520"/>
          </a:xfrm>
          <a:prstGeom prst="rect">
            <a:avLst/>
          </a:prstGeom>
          <a:noFill/>
          <a:ln w="9525">
            <a:solidFill>
              <a:srgbClr val="E837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025992" y="2045735"/>
            <a:ext cx="3342063" cy="4246245"/>
          </a:xfrm>
          <a:prstGeom prst="rect">
            <a:avLst/>
          </a:prstGeom>
          <a:noFill/>
        </p:spPr>
        <p:txBody>
          <a:bodyPr wrap="square">
            <a:spAutoFit/>
          </a:bodyPr>
          <a:lstStyle/>
          <a:p>
            <a:pPr>
              <a:lnSpc>
                <a:spcPct val="150000"/>
              </a:lnSpc>
            </a:pPr>
            <a:r>
              <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研究方法：</a:t>
            </a:r>
            <a:endPar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latin typeface="微软雅黑" panose="020B0503020204020204" charset="-122"/>
                <a:ea typeface="微软雅黑" panose="020B0503020204020204" charset="-122"/>
              </a:rPr>
              <a:t>10x </a:t>
            </a:r>
            <a:r>
              <a:rPr lang="zh-CN" altLang="en-US" dirty="0">
                <a:latin typeface="微软雅黑" panose="020B0503020204020204" charset="-122"/>
                <a:ea typeface="微软雅黑" panose="020B0503020204020204" charset="-122"/>
              </a:rPr>
              <a:t>SCRNA-seq</a:t>
            </a:r>
            <a:endParaRPr lang="zh-CN" altLang="en-US" dirty="0">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en-US" altLang="zh-CN" dirty="0">
                <a:solidFill>
                  <a:srgbClr val="000000"/>
                </a:solidFill>
                <a:latin typeface="微软雅黑" panose="020B0503020204020204" charset="-122"/>
                <a:ea typeface="微软雅黑" panose="020B0503020204020204" charset="-122"/>
                <a:cs typeface="微软雅黑" panose="020B0503020204020204" charset="-122"/>
                <a:sym typeface="+mn-ea"/>
              </a:rPr>
              <a:t>mAGM-S3共</a:t>
            </a: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mn-ea"/>
              </a:rPr>
              <a:t>培养、</a:t>
            </a:r>
            <a:r>
              <a:rPr lang="zh-CN" altLang="en-US" dirty="0">
                <a:latin typeface="微软雅黑" panose="020B0503020204020204" charset="-122"/>
                <a:ea typeface="微软雅黑" panose="020B0503020204020204" charset="-122"/>
                <a:cs typeface="微软雅黑" panose="020B0503020204020204" charset="-122"/>
              </a:rPr>
              <a:t>细胞聚类</a:t>
            </a:r>
            <a:endParaRPr lang="zh-CN" altLang="en-US"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主要结果：</a:t>
            </a:r>
            <a:endPar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rPr>
              <a:t>在巨核细胞分化的第12天+ 第0天和第12天+第6天</a:t>
            </a: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a:t>
            </a:r>
            <a:r>
              <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rPr>
              <a:t>共捕获了9485和9672个细胞；</a:t>
            </a:r>
            <a:endPar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t>第12和6 天，检测到了5个不 同的 MKs 亚 群 </a:t>
            </a:r>
            <a:endParaRPr lang="zh-CN" altLang="en-US" dirty="0"/>
          </a:p>
        </p:txBody>
      </p:sp>
      <p:pic>
        <p:nvPicPr>
          <p:cNvPr id="2" name="图片 1"/>
          <p:cNvPicPr>
            <a:picLocks noChangeAspect="1"/>
          </p:cNvPicPr>
          <p:nvPr/>
        </p:nvPicPr>
        <p:blipFill>
          <a:blip r:embed="rId1"/>
          <a:stretch>
            <a:fillRect/>
          </a:stretch>
        </p:blipFill>
        <p:spPr>
          <a:xfrm>
            <a:off x="1276350" y="2169795"/>
            <a:ext cx="6250940" cy="1231900"/>
          </a:xfrm>
          <a:prstGeom prst="rect">
            <a:avLst/>
          </a:prstGeom>
        </p:spPr>
      </p:pic>
      <p:graphicFrame>
        <p:nvGraphicFramePr>
          <p:cNvPr id="7" name="对象 6"/>
          <p:cNvGraphicFramePr/>
          <p:nvPr/>
        </p:nvGraphicFramePr>
        <p:xfrm>
          <a:off x="5664200" y="3660775"/>
          <a:ext cx="1557020" cy="2065655"/>
        </p:xfrm>
        <a:graphic>
          <a:graphicData uri="http://schemas.openxmlformats.org/presentationml/2006/ole">
            <mc:AlternateContent xmlns:mc="http://schemas.openxmlformats.org/markup-compatibility/2006">
              <mc:Choice xmlns:v="urn:schemas-microsoft-com:vml" Requires="v">
                <p:oleObj spid="_x0000_s9" name="" r:id="rId2" imgW="1555750" imgH="2063750" progId="Paint.Picture">
                  <p:embed/>
                </p:oleObj>
              </mc:Choice>
              <mc:Fallback>
                <p:oleObj name="" r:id="rId2" imgW="1555750" imgH="2063750" progId="Paint.Picture">
                  <p:embed/>
                  <p:pic>
                    <p:nvPicPr>
                      <p:cNvPr id="0" name="图片 8"/>
                      <p:cNvPicPr/>
                      <p:nvPr/>
                    </p:nvPicPr>
                    <p:blipFill>
                      <a:blip r:embed="rId3"/>
                      <a:stretch>
                        <a:fillRect/>
                      </a:stretch>
                    </p:blipFill>
                    <p:spPr>
                      <a:xfrm>
                        <a:off x="5664200" y="3660775"/>
                        <a:ext cx="1557020" cy="2065655"/>
                      </a:xfrm>
                      <a:prstGeom prst="rect">
                        <a:avLst/>
                      </a:prstGeom>
                    </p:spPr>
                  </p:pic>
                </p:oleObj>
              </mc:Fallback>
            </mc:AlternateContent>
          </a:graphicData>
        </a:graphic>
      </p:graphicFrame>
      <p:graphicFrame>
        <p:nvGraphicFramePr>
          <p:cNvPr id="11" name="对象 10"/>
          <p:cNvGraphicFramePr/>
          <p:nvPr/>
        </p:nvGraphicFramePr>
        <p:xfrm>
          <a:off x="3494405" y="3736340"/>
          <a:ext cx="1569720" cy="1607820"/>
        </p:xfrm>
        <a:graphic>
          <a:graphicData uri="http://schemas.openxmlformats.org/presentationml/2006/ole">
            <mc:AlternateContent xmlns:mc="http://schemas.openxmlformats.org/markup-compatibility/2006">
              <mc:Choice xmlns:v="urn:schemas-microsoft-com:vml" Requires="v">
                <p:oleObj spid="_x0000_s13" name="" r:id="rId4" imgW="1568450" imgH="1606550" progId="Paint.Picture">
                  <p:embed/>
                </p:oleObj>
              </mc:Choice>
              <mc:Fallback>
                <p:oleObj name="" r:id="rId4" imgW="1568450" imgH="1606550" progId="Paint.Picture">
                  <p:embed/>
                  <p:pic>
                    <p:nvPicPr>
                      <p:cNvPr id="0" name="图片 12"/>
                      <p:cNvPicPr/>
                      <p:nvPr/>
                    </p:nvPicPr>
                    <p:blipFill>
                      <a:blip r:embed="rId5"/>
                      <a:stretch>
                        <a:fillRect/>
                      </a:stretch>
                    </p:blipFill>
                    <p:spPr>
                      <a:xfrm>
                        <a:off x="3494405" y="3736340"/>
                        <a:ext cx="1569720" cy="1607820"/>
                      </a:xfrm>
                      <a:prstGeom prst="rect">
                        <a:avLst/>
                      </a:prstGeom>
                    </p:spPr>
                  </p:pic>
                </p:oleObj>
              </mc:Fallback>
            </mc:AlternateContent>
          </a:graphicData>
        </a:graphic>
      </p:graphicFrame>
      <p:graphicFrame>
        <p:nvGraphicFramePr>
          <p:cNvPr id="15" name="对象 14"/>
          <p:cNvGraphicFramePr/>
          <p:nvPr/>
        </p:nvGraphicFramePr>
        <p:xfrm>
          <a:off x="1301115" y="3752850"/>
          <a:ext cx="1588770" cy="1576070"/>
        </p:xfrm>
        <a:graphic>
          <a:graphicData uri="http://schemas.openxmlformats.org/presentationml/2006/ole">
            <mc:AlternateContent xmlns:mc="http://schemas.openxmlformats.org/markup-compatibility/2006">
              <mc:Choice xmlns:v="urn:schemas-microsoft-com:vml" Requires="v">
                <p:oleObj spid="_x0000_s17" name="" r:id="rId6" imgW="1587500" imgH="1574800" progId="Paint.Picture">
                  <p:embed/>
                </p:oleObj>
              </mc:Choice>
              <mc:Fallback>
                <p:oleObj name="" r:id="rId6" imgW="1587500" imgH="1574800" progId="Paint.Picture">
                  <p:embed/>
                  <p:pic>
                    <p:nvPicPr>
                      <p:cNvPr id="0" name="图片 16"/>
                      <p:cNvPicPr/>
                      <p:nvPr/>
                    </p:nvPicPr>
                    <p:blipFill>
                      <a:blip r:embed="rId7"/>
                      <a:stretch>
                        <a:fillRect/>
                      </a:stretch>
                    </p:blipFill>
                    <p:spPr>
                      <a:xfrm>
                        <a:off x="1301115" y="3752850"/>
                        <a:ext cx="1588770" cy="1576070"/>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75665" y="193617"/>
            <a:ext cx="10440670" cy="639445"/>
          </a:xfrm>
        </p:spPr>
        <p:txBody>
          <a:bodyPr/>
          <a:lstStyle/>
          <a:p>
            <a:r>
              <a:rPr lang="zh-CN" altLang="en-US" dirty="0">
                <a:latin typeface="微软雅黑" panose="020B0503020204020204" charset="-122"/>
                <a:ea typeface="微软雅黑" panose="020B0503020204020204" charset="-122"/>
              </a:rPr>
              <a:t>三、研究结果</a:t>
            </a:r>
            <a:endParaRPr lang="zh-CN" altLang="en-US" dirty="0">
              <a:latin typeface="微软雅黑" panose="020B0503020204020204" charset="-122"/>
              <a:ea typeface="微软雅黑" panose="020B0503020204020204" charset="-122"/>
            </a:endParaRPr>
          </a:p>
        </p:txBody>
      </p:sp>
      <p:sp>
        <p:nvSpPr>
          <p:cNvPr id="8" name="矩形 7"/>
          <p:cNvSpPr/>
          <p:nvPr/>
        </p:nvSpPr>
        <p:spPr>
          <a:xfrm>
            <a:off x="916528" y="1721803"/>
            <a:ext cx="7677056" cy="368300"/>
          </a:xfrm>
          <a:prstGeom prst="rect">
            <a:avLst/>
          </a:prstGeom>
        </p:spPr>
        <p:txBody>
          <a:bodyPr wrap="square">
            <a:spAutoFit/>
          </a:bodyPr>
          <a:lstStyle/>
          <a:p>
            <a:pPr marL="285750" indent="-285750">
              <a:buFont typeface="Arial" panose="020B0604020202020204" pitchFamily="34" charset="0"/>
              <a:buChar char="•"/>
            </a:pPr>
            <a:r>
              <a:rPr dirty="0">
                <a:solidFill>
                  <a:prstClr val="black"/>
                </a:solidFill>
                <a:latin typeface="微软雅黑" panose="020B0503020204020204" charset="-122"/>
                <a:ea typeface="微软雅黑" panose="020B0503020204020204" charset="-122"/>
                <a:cs typeface="Times New Roman" panose="02020603050405020304" pitchFamily="18" charset="0"/>
              </a:rPr>
              <a:t>CD41</a:t>
            </a:r>
            <a:r>
              <a:rPr baseline="30000" dirty="0">
                <a:solidFill>
                  <a:prstClr val="black"/>
                </a:solidFill>
                <a:latin typeface="微软雅黑" panose="020B0503020204020204" charset="-122"/>
                <a:ea typeface="微软雅黑" panose="020B0503020204020204" charset="-122"/>
                <a:cs typeface="Times New Roman" panose="02020603050405020304" pitchFamily="18" charset="0"/>
              </a:rPr>
              <a:t> +</a:t>
            </a:r>
            <a:r>
              <a:rPr dirty="0">
                <a:solidFill>
                  <a:prstClr val="black"/>
                </a:solidFill>
                <a:latin typeface="微软雅黑" panose="020B0503020204020204" charset="-122"/>
                <a:ea typeface="微软雅黑" panose="020B0503020204020204" charset="-122"/>
                <a:cs typeface="Times New Roman" panose="02020603050405020304" pitchFamily="18" charset="0"/>
              </a:rPr>
              <a:t> 能够有效标识具有免疫特性的巨核细胞亚群</a:t>
            </a:r>
            <a:endParaRPr dirty="0">
              <a:solidFill>
                <a:prstClr val="black"/>
              </a:solidFill>
              <a:latin typeface="微软雅黑" panose="020B0503020204020204" charset="-122"/>
              <a:ea typeface="微软雅黑" panose="020B0503020204020204" charset="-122"/>
              <a:cs typeface="Times New Roman" panose="02020603050405020304" pitchFamily="18" charset="0"/>
            </a:endParaRPr>
          </a:p>
        </p:txBody>
      </p:sp>
      <p:sp>
        <p:nvSpPr>
          <p:cNvPr id="10" name="矩形 9"/>
          <p:cNvSpPr/>
          <p:nvPr/>
        </p:nvSpPr>
        <p:spPr>
          <a:xfrm>
            <a:off x="2091215" y="6325532"/>
            <a:ext cx="4161155" cy="414020"/>
          </a:xfrm>
          <a:prstGeom prst="rect">
            <a:avLst/>
          </a:prstGeom>
        </p:spPr>
        <p:txBody>
          <a:bodyPr wrap="none">
            <a:spAutoFit/>
          </a:bodyPr>
          <a:lstStyle/>
          <a:p>
            <a:pPr algn="ctr">
              <a:lnSpc>
                <a:spcPct val="150000"/>
              </a:lnSpc>
              <a:spcBef>
                <a:spcPts val="600"/>
              </a:spcBef>
              <a:spcAft>
                <a:spcPts val="600"/>
              </a:spcAft>
            </a:pPr>
            <a:r>
              <a:rPr lang="zh-CN" altLang="en-US" sz="1400" kern="0" dirty="0">
                <a:latin typeface="微软雅黑" panose="020B0503020204020204" charset="-122"/>
                <a:ea typeface="微软雅黑" panose="020B0503020204020204" charset="-122"/>
                <a:cs typeface="Times New Roman" panose="02020603050405020304" pitchFamily="18" charset="0"/>
              </a:rPr>
              <a:t>图</a:t>
            </a:r>
            <a:r>
              <a:rPr lang="en-US" altLang="zh-CN" sz="1400" kern="0" dirty="0">
                <a:latin typeface="微软雅黑" panose="020B0503020204020204" charset="-122"/>
                <a:ea typeface="微软雅黑" panose="020B0503020204020204" charset="-122"/>
                <a:cs typeface="Times New Roman" panose="02020603050405020304" pitchFamily="18" charset="0"/>
              </a:rPr>
              <a:t> </a:t>
            </a:r>
            <a:r>
              <a:rPr lang="zh-CN" altLang="en-US" sz="1400" kern="0" dirty="0">
                <a:latin typeface="微软雅黑" panose="020B0503020204020204" charset="-122"/>
                <a:ea typeface="微软雅黑" panose="020B0503020204020204" charset="-122"/>
                <a:cs typeface="Times New Roman" panose="02020603050405020304" pitchFamily="18" charset="0"/>
              </a:rPr>
              <a:t>具有免疫特性的</a:t>
            </a:r>
            <a:r>
              <a:rPr lang="en-US" altLang="zh-CN" sz="1400" kern="0" dirty="0">
                <a:latin typeface="微软雅黑" panose="020B0503020204020204" charset="-122"/>
                <a:ea typeface="微软雅黑" panose="020B0503020204020204" charset="-122"/>
                <a:cs typeface="Times New Roman" panose="02020603050405020304" pitchFamily="18" charset="0"/>
              </a:rPr>
              <a:t>MKs</a:t>
            </a:r>
            <a:r>
              <a:rPr lang="zh-CN" altLang="en-US" sz="1400" kern="0" dirty="0">
                <a:latin typeface="微软雅黑" panose="020B0503020204020204" charset="-122"/>
                <a:ea typeface="微软雅黑" panose="020B0503020204020204" charset="-122"/>
                <a:cs typeface="Times New Roman" panose="02020603050405020304" pitchFamily="18" charset="0"/>
              </a:rPr>
              <a:t>亚群在体内和体外表达情况</a:t>
            </a:r>
            <a:endParaRPr lang="zh-CN" altLang="en-US" sz="1400" kern="0" dirty="0">
              <a:latin typeface="微软雅黑" panose="020B0503020204020204" charset="-122"/>
              <a:ea typeface="微软雅黑" panose="020B0503020204020204" charset="-122"/>
              <a:cs typeface="Times New Roman" panose="02020603050405020304" pitchFamily="18" charset="0"/>
            </a:endParaRPr>
          </a:p>
        </p:txBody>
      </p:sp>
      <p:sp>
        <p:nvSpPr>
          <p:cNvPr id="12" name="文本框 11"/>
          <p:cNvSpPr txBox="1"/>
          <p:nvPr/>
        </p:nvSpPr>
        <p:spPr>
          <a:xfrm>
            <a:off x="875665" y="1273714"/>
            <a:ext cx="7922106" cy="398780"/>
          </a:xfrm>
          <a:prstGeom prst="rect">
            <a:avLst/>
          </a:prstGeom>
          <a:noFill/>
        </p:spPr>
        <p:txBody>
          <a:bodyPr wrap="square">
            <a:spAutoFit/>
          </a:bodyPr>
          <a:lstStyle/>
          <a:p>
            <a:pPr marL="285750" indent="-285750">
              <a:buFont typeface="Wingdings" panose="05000000000000000000" pitchFamily="2" charset="2"/>
              <a:buChar char="u"/>
            </a:pPr>
            <a:r>
              <a:rPr kumimoji="0" lang="zh-CN" altLang="en-US"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结果</a:t>
            </a:r>
            <a:r>
              <a:rPr kumimoji="0" lang="en-US" altLang="zh-CN"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4</a:t>
            </a:r>
            <a:r>
              <a:rPr kumimoji="0" lang="zh-CN" altLang="en-US"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a:t>
            </a:r>
            <a:r>
              <a:rPr kumimoji="0" lang="en-US" altLang="zh-CN"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体外利用人胚胎干细胞</a:t>
            </a:r>
            <a:r>
              <a:rPr kumimoji="0" lang="zh-CN" altLang="en-US"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a:t>
            </a:r>
            <a:r>
              <a:rPr kumimoji="0" lang="en-US" altLang="zh-CN"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hESCs</a:t>
            </a:r>
            <a:r>
              <a:rPr kumimoji="0" lang="zh-CN" altLang="en-US"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a:t>
            </a:r>
            <a:r>
              <a:rPr kumimoji="0" lang="en-US" altLang="zh-CN"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能够诱导产生MK</a:t>
            </a:r>
            <a:r>
              <a:rPr kumimoji="0" lang="en-US" altLang="zh-CN"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s</a:t>
            </a:r>
            <a:r>
              <a:rPr kumimoji="0" lang="en-US" altLang="zh-CN"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亚群</a:t>
            </a:r>
            <a:endParaRPr kumimoji="0" lang="en-US" altLang="zh-CN"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endParaRPr>
          </a:p>
        </p:txBody>
      </p:sp>
      <p:sp>
        <p:nvSpPr>
          <p:cNvPr id="14" name="矩形 13"/>
          <p:cNvSpPr/>
          <p:nvPr/>
        </p:nvSpPr>
        <p:spPr>
          <a:xfrm>
            <a:off x="7926924" y="2265341"/>
            <a:ext cx="3543267" cy="3988058"/>
          </a:xfrm>
          <a:prstGeom prst="rect">
            <a:avLst/>
          </a:prstGeom>
          <a:noFill/>
          <a:ln w="9525">
            <a:solidFill>
              <a:srgbClr val="E837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057107" y="2106695"/>
            <a:ext cx="3342063" cy="4246245"/>
          </a:xfrm>
          <a:prstGeom prst="rect">
            <a:avLst/>
          </a:prstGeom>
          <a:noFill/>
        </p:spPr>
        <p:txBody>
          <a:bodyPr wrap="square">
            <a:spAutoFit/>
          </a:bodyPr>
          <a:lstStyle/>
          <a:p>
            <a:pPr>
              <a:lnSpc>
                <a:spcPct val="150000"/>
              </a:lnSpc>
            </a:pPr>
            <a:r>
              <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研究方法：</a:t>
            </a:r>
            <a:endPar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rPr>
              <a:t>GSEA</a:t>
            </a: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分析</a:t>
            </a:r>
            <a:endPar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流式分选</a:t>
            </a:r>
            <a:endPar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endParaRPr>
          </a:p>
          <a:p>
            <a:pPr>
              <a:lnSpc>
                <a:spcPct val="150000"/>
              </a:lnSpc>
            </a:pP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主要结果：</a:t>
            </a:r>
            <a:endPar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t>hESC-MK4在与免疫功能相关的基因集中特高度</a:t>
            </a:r>
            <a:r>
              <a:rPr lang="zh-CN" altLang="en-US" dirty="0"/>
              <a:t>富集</a:t>
            </a:r>
            <a:endParaRPr lang="zh-CN" altLang="en-US" dirty="0"/>
          </a:p>
          <a:p>
            <a:pPr marL="285750" indent="-285750">
              <a:lnSpc>
                <a:spcPct val="150000"/>
              </a:lnSpc>
              <a:buFont typeface="Arial" panose="020B0604020202020204" pitchFamily="34" charset="0"/>
              <a:buChar char="•"/>
            </a:pPr>
            <a:r>
              <a:rPr lang="zh-CN" altLang="en-US" dirty="0"/>
              <a:t>具有免疫特性的MKs的CD14</a:t>
            </a:r>
            <a:r>
              <a:rPr lang="en-US" altLang="zh-CN" baseline="30000" dirty="0"/>
              <a:t>+</a:t>
            </a:r>
            <a:r>
              <a:rPr lang="zh-CN" altLang="en-US" dirty="0"/>
              <a:t>亚群存在于人FL中，也可从hESCs 中提取，可作为免疫特性</a:t>
            </a:r>
            <a:r>
              <a:rPr lang="en-US" altLang="zh-CN" dirty="0"/>
              <a:t>MKs</a:t>
            </a:r>
            <a:r>
              <a:rPr lang="zh-CN" altLang="en-US" dirty="0"/>
              <a:t>的</a:t>
            </a:r>
            <a:r>
              <a:rPr lang="en-US" altLang="zh-CN" dirty="0"/>
              <a:t>maker</a:t>
            </a:r>
            <a:endParaRPr lang="en-US" altLang="zh-CN" dirty="0"/>
          </a:p>
        </p:txBody>
      </p:sp>
      <p:pic>
        <p:nvPicPr>
          <p:cNvPr id="2" name="图片 1"/>
          <p:cNvPicPr>
            <a:picLocks noChangeAspect="1"/>
          </p:cNvPicPr>
          <p:nvPr/>
        </p:nvPicPr>
        <p:blipFill>
          <a:blip r:embed="rId1"/>
          <a:stretch>
            <a:fillRect/>
          </a:stretch>
        </p:blipFill>
        <p:spPr>
          <a:xfrm>
            <a:off x="1280795" y="3910330"/>
            <a:ext cx="6203315" cy="2426970"/>
          </a:xfrm>
          <a:prstGeom prst="rect">
            <a:avLst/>
          </a:prstGeom>
        </p:spPr>
      </p:pic>
      <p:pic>
        <p:nvPicPr>
          <p:cNvPr id="4" name="图片 3"/>
          <p:cNvPicPr>
            <a:picLocks noChangeAspect="1"/>
          </p:cNvPicPr>
          <p:nvPr/>
        </p:nvPicPr>
        <p:blipFill>
          <a:blip r:embed="rId2"/>
          <a:stretch>
            <a:fillRect/>
          </a:stretch>
        </p:blipFill>
        <p:spPr>
          <a:xfrm>
            <a:off x="1614805" y="2116455"/>
            <a:ext cx="5482590" cy="16446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75665" y="193617"/>
            <a:ext cx="10440670" cy="639445"/>
          </a:xfrm>
        </p:spPr>
        <p:txBody>
          <a:bodyPr/>
          <a:lstStyle/>
          <a:p>
            <a:r>
              <a:rPr lang="zh-CN" altLang="en-US" dirty="0">
                <a:latin typeface="微软雅黑" panose="020B0503020204020204" charset="-122"/>
                <a:ea typeface="微软雅黑" panose="020B0503020204020204" charset="-122"/>
              </a:rPr>
              <a:t>三、研究结果</a:t>
            </a:r>
            <a:endParaRPr lang="zh-CN" altLang="en-US" dirty="0">
              <a:latin typeface="微软雅黑" panose="020B0503020204020204" charset="-122"/>
              <a:ea typeface="微软雅黑" panose="020B0503020204020204" charset="-122"/>
            </a:endParaRPr>
          </a:p>
        </p:txBody>
      </p:sp>
      <p:sp>
        <p:nvSpPr>
          <p:cNvPr id="8" name="矩形 7"/>
          <p:cNvSpPr/>
          <p:nvPr/>
        </p:nvSpPr>
        <p:spPr>
          <a:xfrm>
            <a:off x="916528" y="1721803"/>
            <a:ext cx="7677056" cy="368300"/>
          </a:xfrm>
          <a:prstGeom prst="rect">
            <a:avLst/>
          </a:prstGeom>
        </p:spPr>
        <p:txBody>
          <a:bodyPr wrap="square">
            <a:spAutoFit/>
          </a:bodyPr>
          <a:lstStyle/>
          <a:p>
            <a:pPr marL="285750" indent="-285750">
              <a:buFont typeface="Arial" panose="020B0604020202020204" pitchFamily="34" charset="0"/>
              <a:buChar char="•"/>
            </a:pPr>
            <a:r>
              <a:rPr dirty="0">
                <a:solidFill>
                  <a:prstClr val="black"/>
                </a:solidFill>
                <a:latin typeface="微软雅黑" panose="020B0503020204020204" charset="-122"/>
                <a:ea typeface="微软雅黑" panose="020B0503020204020204" charset="-122"/>
                <a:cs typeface="Times New Roman" panose="02020603050405020304" pitchFamily="18" charset="0"/>
              </a:rPr>
              <a:t>THBS1阳性的内皮细胞具有更高的巨核分化潜能</a:t>
            </a:r>
            <a:endParaRPr dirty="0">
              <a:solidFill>
                <a:prstClr val="black"/>
              </a:solidFill>
              <a:latin typeface="微软雅黑" panose="020B0503020204020204" charset="-122"/>
              <a:ea typeface="微软雅黑" panose="020B0503020204020204" charset="-122"/>
              <a:cs typeface="Times New Roman" panose="02020603050405020304" pitchFamily="18" charset="0"/>
            </a:endParaRPr>
          </a:p>
        </p:txBody>
      </p:sp>
      <p:sp>
        <p:nvSpPr>
          <p:cNvPr id="10" name="矩形 9"/>
          <p:cNvSpPr/>
          <p:nvPr/>
        </p:nvSpPr>
        <p:spPr>
          <a:xfrm>
            <a:off x="1196500" y="6325532"/>
            <a:ext cx="5950585" cy="414020"/>
          </a:xfrm>
          <a:prstGeom prst="rect">
            <a:avLst/>
          </a:prstGeom>
        </p:spPr>
        <p:txBody>
          <a:bodyPr wrap="none">
            <a:spAutoFit/>
          </a:bodyPr>
          <a:lstStyle/>
          <a:p>
            <a:pPr algn="ctr">
              <a:lnSpc>
                <a:spcPct val="150000"/>
              </a:lnSpc>
              <a:spcBef>
                <a:spcPts val="600"/>
              </a:spcBef>
              <a:spcAft>
                <a:spcPts val="600"/>
              </a:spcAft>
            </a:pPr>
            <a:r>
              <a:rPr lang="zh-CN" altLang="en-US" sz="1400" kern="0" dirty="0">
                <a:latin typeface="微软雅黑" panose="020B0503020204020204" charset="-122"/>
                <a:ea typeface="微软雅黑" panose="020B0503020204020204" charset="-122"/>
                <a:cs typeface="Times New Roman" panose="02020603050405020304" pitchFamily="18" charset="0"/>
              </a:rPr>
              <a:t>图</a:t>
            </a:r>
            <a:r>
              <a:rPr lang="en-US" altLang="zh-CN" sz="1400" kern="0" dirty="0">
                <a:latin typeface="微软雅黑" panose="020B0503020204020204" charset="-122"/>
                <a:ea typeface="微软雅黑" panose="020B0503020204020204" charset="-122"/>
                <a:cs typeface="Times New Roman" panose="02020603050405020304" pitchFamily="18" charset="0"/>
              </a:rPr>
              <a:t> </a:t>
            </a:r>
            <a:r>
              <a:rPr lang="zh-CN" altLang="en-US" sz="1400" kern="0" dirty="0">
                <a:latin typeface="微软雅黑" panose="020B0503020204020204" charset="-122"/>
                <a:ea typeface="微软雅黑" panose="020B0503020204020204" charset="-122"/>
                <a:cs typeface="Times New Roman" panose="02020603050405020304" pitchFamily="18" charset="0"/>
              </a:rPr>
              <a:t>表达</a:t>
            </a:r>
            <a:r>
              <a:rPr lang="en-US" altLang="zh-CN" sz="1400" kern="0" dirty="0">
                <a:latin typeface="微软雅黑" panose="020B0503020204020204" charset="-122"/>
                <a:ea typeface="微软雅黑" panose="020B0503020204020204" charset="-122"/>
                <a:cs typeface="Times New Roman" panose="02020603050405020304" pitchFamily="18" charset="0"/>
              </a:rPr>
              <a:t>THBS1</a:t>
            </a:r>
            <a:r>
              <a:rPr lang="zh-CN" altLang="en-US" sz="1400" kern="0" dirty="0">
                <a:latin typeface="微软雅黑" panose="020B0503020204020204" charset="-122"/>
                <a:ea typeface="微软雅黑" panose="020B0503020204020204" charset="-122"/>
                <a:cs typeface="Times New Roman" panose="02020603050405020304" pitchFamily="18" charset="0"/>
              </a:rPr>
              <a:t>阳性的内皮细胞进行巨核细胞分化并产生血小板的能力分析</a:t>
            </a:r>
            <a:endParaRPr lang="zh-CN" altLang="en-US" sz="1400" kern="0" dirty="0">
              <a:latin typeface="微软雅黑" panose="020B0503020204020204" charset="-122"/>
              <a:ea typeface="微软雅黑" panose="020B0503020204020204" charset="-122"/>
              <a:cs typeface="Times New Roman" panose="02020603050405020304" pitchFamily="18" charset="0"/>
            </a:endParaRPr>
          </a:p>
        </p:txBody>
      </p:sp>
      <p:sp>
        <p:nvSpPr>
          <p:cNvPr id="12" name="文本框 11"/>
          <p:cNvSpPr txBox="1"/>
          <p:nvPr/>
        </p:nvSpPr>
        <p:spPr>
          <a:xfrm>
            <a:off x="875665" y="1273714"/>
            <a:ext cx="7922106" cy="398780"/>
          </a:xfrm>
          <a:prstGeom prst="rect">
            <a:avLst/>
          </a:prstGeom>
          <a:noFill/>
        </p:spPr>
        <p:txBody>
          <a:bodyPr wrap="square">
            <a:spAutoFit/>
          </a:bodyPr>
          <a:lstStyle/>
          <a:p>
            <a:pPr marL="285750" indent="-285750">
              <a:buFont typeface="Wingdings" panose="05000000000000000000" pitchFamily="2" charset="2"/>
              <a:buChar char="u"/>
            </a:pPr>
            <a:r>
              <a:rPr kumimoji="0" lang="zh-CN" altLang="en-US"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结果</a:t>
            </a:r>
            <a:r>
              <a:rPr kumimoji="0" lang="en-US" altLang="zh-CN"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5</a:t>
            </a:r>
            <a:r>
              <a:rPr kumimoji="0" lang="zh-CN" altLang="en-US"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a:t>
            </a:r>
            <a:r>
              <a:rPr kumimoji="0"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THBS1可以作为发育早期巨核细胞的标志分子</a:t>
            </a:r>
            <a:endParaRPr kumimoji="0"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endParaRPr>
          </a:p>
        </p:txBody>
      </p:sp>
      <p:sp>
        <p:nvSpPr>
          <p:cNvPr id="14" name="矩形 13"/>
          <p:cNvSpPr/>
          <p:nvPr/>
        </p:nvSpPr>
        <p:spPr>
          <a:xfrm>
            <a:off x="7926924" y="2265341"/>
            <a:ext cx="3543267" cy="3988058"/>
          </a:xfrm>
          <a:prstGeom prst="rect">
            <a:avLst/>
          </a:prstGeom>
          <a:noFill/>
          <a:ln w="9525">
            <a:solidFill>
              <a:srgbClr val="E837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057107" y="2106695"/>
            <a:ext cx="3342063" cy="4246245"/>
          </a:xfrm>
          <a:prstGeom prst="rect">
            <a:avLst/>
          </a:prstGeom>
          <a:noFill/>
        </p:spPr>
        <p:txBody>
          <a:bodyPr wrap="square">
            <a:spAutoFit/>
          </a:bodyPr>
          <a:lstStyle/>
          <a:p>
            <a:pPr>
              <a:lnSpc>
                <a:spcPct val="150000"/>
              </a:lnSpc>
            </a:pPr>
            <a:r>
              <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研究方法：</a:t>
            </a:r>
            <a:endPar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dirty="0">
                <a:solidFill>
                  <a:srgbClr val="000000"/>
                </a:solidFill>
                <a:latin typeface="微软雅黑" panose="020B0503020204020204" charset="-122"/>
                <a:ea typeface="微软雅黑" panose="020B0503020204020204" charset="-122"/>
                <a:cs typeface="Times New Roman" panose="02020603050405020304" pitchFamily="18" charset="0"/>
              </a:rPr>
              <a:t>有CRISPR-Cas9技术</a:t>
            </a:r>
            <a:endParaRPr dirty="0">
              <a:solidFill>
                <a:srgbClr val="000000"/>
              </a:solidFill>
              <a:latin typeface="微软雅黑" panose="020B0503020204020204" charset="-122"/>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PCR和RT-PCR</a:t>
            </a:r>
            <a:endPar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流式细胞仪分析</a:t>
            </a:r>
            <a:endPar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endParaRPr>
          </a:p>
          <a:p>
            <a:pPr>
              <a:lnSpc>
                <a:spcPct val="150000"/>
              </a:lnSpc>
            </a:pP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主要结果：</a:t>
            </a:r>
            <a:endPar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t>THBS1可以作为发育早期巨核细胞的标志分子</a:t>
            </a:r>
            <a:endParaRPr lang="en-US" altLang="zh-CN" dirty="0"/>
          </a:p>
          <a:p>
            <a:pPr marL="285750" indent="-285750">
              <a:lnSpc>
                <a:spcPct val="150000"/>
              </a:lnSpc>
              <a:buFont typeface="Arial" panose="020B0604020202020204" pitchFamily="34" charset="0"/>
              <a:buChar char="•"/>
            </a:pPr>
            <a:r>
              <a:rPr lang="en-US" altLang="zh-CN" dirty="0"/>
              <a:t>THBS1阳性的内皮细胞具有高的巨核分化</a:t>
            </a:r>
            <a:r>
              <a:rPr lang="zh-CN" altLang="en-US" dirty="0"/>
              <a:t>和血小板生成</a:t>
            </a:r>
            <a:r>
              <a:rPr lang="en-US" altLang="zh-CN" dirty="0"/>
              <a:t>潜能</a:t>
            </a:r>
            <a:endParaRPr lang="en-US" altLang="zh-CN" dirty="0"/>
          </a:p>
        </p:txBody>
      </p:sp>
      <p:pic>
        <p:nvPicPr>
          <p:cNvPr id="5" name="图片 4"/>
          <p:cNvPicPr>
            <a:picLocks noChangeAspect="1"/>
          </p:cNvPicPr>
          <p:nvPr/>
        </p:nvPicPr>
        <p:blipFill>
          <a:blip r:embed="rId1"/>
          <a:stretch>
            <a:fillRect/>
          </a:stretch>
        </p:blipFill>
        <p:spPr>
          <a:xfrm>
            <a:off x="970915" y="4902835"/>
            <a:ext cx="3167380" cy="1339850"/>
          </a:xfrm>
          <a:prstGeom prst="rect">
            <a:avLst/>
          </a:prstGeom>
        </p:spPr>
      </p:pic>
      <p:pic>
        <p:nvPicPr>
          <p:cNvPr id="7" name="图片 6"/>
          <p:cNvPicPr>
            <a:picLocks noChangeAspect="1"/>
          </p:cNvPicPr>
          <p:nvPr/>
        </p:nvPicPr>
        <p:blipFill>
          <a:blip r:embed="rId2"/>
          <a:stretch>
            <a:fillRect/>
          </a:stretch>
        </p:blipFill>
        <p:spPr>
          <a:xfrm>
            <a:off x="4284345" y="5019675"/>
            <a:ext cx="1689100" cy="1250950"/>
          </a:xfrm>
          <a:prstGeom prst="rect">
            <a:avLst/>
          </a:prstGeom>
        </p:spPr>
      </p:pic>
      <p:pic>
        <p:nvPicPr>
          <p:cNvPr id="9" name="图片 8"/>
          <p:cNvPicPr>
            <a:picLocks noChangeAspect="1"/>
          </p:cNvPicPr>
          <p:nvPr/>
        </p:nvPicPr>
        <p:blipFill>
          <a:blip r:embed="rId3"/>
          <a:stretch>
            <a:fillRect/>
          </a:stretch>
        </p:blipFill>
        <p:spPr>
          <a:xfrm>
            <a:off x="6118860" y="4996815"/>
            <a:ext cx="1733550" cy="1250950"/>
          </a:xfrm>
          <a:prstGeom prst="rect">
            <a:avLst/>
          </a:prstGeom>
        </p:spPr>
      </p:pic>
      <p:pic>
        <p:nvPicPr>
          <p:cNvPr id="15" name="图片 14"/>
          <p:cNvPicPr>
            <a:picLocks noChangeAspect="1"/>
          </p:cNvPicPr>
          <p:nvPr/>
        </p:nvPicPr>
        <p:blipFill>
          <a:blip r:embed="rId4"/>
          <a:stretch>
            <a:fillRect/>
          </a:stretch>
        </p:blipFill>
        <p:spPr>
          <a:xfrm>
            <a:off x="1192530" y="2223770"/>
            <a:ext cx="5969000" cy="25527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75665" y="219467"/>
            <a:ext cx="10440670" cy="639445"/>
          </a:xfrm>
        </p:spPr>
        <p:txBody>
          <a:bodyPr/>
          <a:lstStyle/>
          <a:p>
            <a:r>
              <a:rPr lang="zh-CN" altLang="en-US" dirty="0">
                <a:latin typeface="微软雅黑" panose="020B0503020204020204" charset="-122"/>
                <a:ea typeface="微软雅黑" panose="020B0503020204020204" charset="-122"/>
                <a:cs typeface="微软雅黑" panose="020B0503020204020204" charset="-122"/>
              </a:rPr>
              <a:t>三、研究结果</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思路及总结</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a:off x="502285" y="1209040"/>
            <a:ext cx="6049010" cy="5530850"/>
          </a:xfrm>
          <a:prstGeom prst="rect">
            <a:avLst/>
          </a:prstGeom>
        </p:spPr>
        <p:txBody>
          <a:bodyPr wrap="square">
            <a:spAutoFit/>
          </a:bodyPr>
          <a:lstStyle/>
          <a:p>
            <a:pPr marL="285750" indent="-285750">
              <a:lnSpc>
                <a:spcPct val="130000"/>
              </a:lnSpc>
              <a:buFont typeface="Wingdings" panose="05000000000000000000" charset="0"/>
              <a:buChar char="u"/>
            </a:pPr>
            <a:r>
              <a:rPr lang="zh-CN" altLang="en-US" sz="1600" b="1" dirty="0">
                <a:solidFill>
                  <a:srgbClr val="E8372F"/>
                </a:solidFill>
                <a:latin typeface="微软雅黑" panose="020B0503020204020204" charset="-122"/>
                <a:ea typeface="微软雅黑" panose="020B0503020204020204" charset="-122"/>
              </a:rPr>
              <a:t>材料：</a:t>
            </a:r>
            <a:r>
              <a:rPr lang="zh-CN" altLang="en-US" sz="1600" dirty="0">
                <a:solidFill>
                  <a:srgbClr val="000000"/>
                </a:solidFill>
                <a:latin typeface="微软雅黑" panose="020B0503020204020204" charset="-122"/>
                <a:ea typeface="微软雅黑" panose="020B0503020204020204" charset="-122"/>
                <a:cs typeface="Times New Roman" panose="02020603050405020304" pitchFamily="18" charset="0"/>
                <a:sym typeface="+mn-ea"/>
              </a:rPr>
              <a:t> 4个WPC的两个胚胎卵黄囊（YS）标本</a:t>
            </a:r>
            <a:endParaRPr lang="zh-CN" altLang="en-US" sz="1600" dirty="0">
              <a:solidFill>
                <a:srgbClr val="000000"/>
              </a:solidFill>
              <a:latin typeface="微软雅黑" panose="020B0503020204020204" charset="-122"/>
              <a:ea typeface="微软雅黑" panose="020B0503020204020204" charset="-122"/>
              <a:cs typeface="Times New Roman" panose="02020603050405020304" pitchFamily="18" charset="0"/>
            </a:endParaRPr>
          </a:p>
          <a:p>
            <a:pPr indent="0">
              <a:lnSpc>
                <a:spcPct val="130000"/>
              </a:lnSpc>
              <a:buFont typeface="Arial" panose="020B0604020202020204" pitchFamily="34" charset="0"/>
              <a:buNone/>
            </a:pPr>
            <a:r>
              <a:rPr lang="zh-CN" altLang="en-US" sz="1600" dirty="0">
                <a:solidFill>
                  <a:srgbClr val="000000"/>
                </a:solidFill>
                <a:latin typeface="微软雅黑" panose="020B0503020204020204" charset="-122"/>
                <a:ea typeface="微软雅黑" panose="020B0503020204020204" charset="-122"/>
                <a:cs typeface="Times New Roman" panose="02020603050405020304" pitchFamily="18" charset="0"/>
                <a:sym typeface="+mn-ea"/>
              </a:rPr>
              <a:t>      8个WPC的两个胎儿肝脏（FL）标本 </a:t>
            </a:r>
            <a:endParaRPr lang="zh-CN" altLang="en-US" sz="1600" dirty="0">
              <a:solidFill>
                <a:srgbClr val="000000"/>
              </a:solidFill>
              <a:latin typeface="微软雅黑" panose="020B0503020204020204" charset="-122"/>
              <a:ea typeface="微软雅黑" panose="020B0503020204020204" charset="-122"/>
              <a:cs typeface="Times New Roman" panose="02020603050405020304" pitchFamily="18" charset="0"/>
            </a:endParaRPr>
          </a:p>
          <a:p>
            <a:pPr indent="0">
              <a:lnSpc>
                <a:spcPct val="130000"/>
              </a:lnSpc>
              <a:buFont typeface="Arial" panose="020B0604020202020204" pitchFamily="34" charset="0"/>
              <a:buNone/>
            </a:pPr>
            <a:r>
              <a:rPr lang="en-US" altLang="zh-CN" sz="1600" dirty="0">
                <a:solidFill>
                  <a:srgbClr val="000000"/>
                </a:solidFill>
                <a:latin typeface="微软雅黑" panose="020B0503020204020204" charset="-122"/>
                <a:ea typeface="微软雅黑" panose="020B0503020204020204" charset="-122"/>
                <a:cs typeface="Times New Roman" panose="02020603050405020304" pitchFamily="18" charset="0"/>
                <a:sym typeface="+mn-ea"/>
              </a:rPr>
              <a:t>      hESC来源</a:t>
            </a:r>
            <a:r>
              <a:rPr lang="zh-CN" altLang="en-US" sz="1600" dirty="0">
                <a:solidFill>
                  <a:srgbClr val="000000"/>
                </a:solidFill>
                <a:latin typeface="微软雅黑" panose="020B0503020204020204" charset="-122"/>
                <a:ea typeface="微软雅黑" panose="020B0503020204020204" charset="-122"/>
                <a:cs typeface="Times New Roman" panose="02020603050405020304" pitchFamily="18" charset="0"/>
                <a:sym typeface="+mn-ea"/>
              </a:rPr>
              <a:t>不同分化时间的造血细胞</a:t>
            </a:r>
            <a:endParaRPr lang="zh-CN" altLang="en-US" sz="1600" dirty="0">
              <a:solidFill>
                <a:srgbClr val="000000"/>
              </a:solidFill>
              <a:latin typeface="微软雅黑" panose="020B0503020204020204" charset="-122"/>
              <a:ea typeface="微软雅黑" panose="020B0503020204020204" charset="-122"/>
              <a:cs typeface="Times New Roman" panose="02020603050405020304" pitchFamily="18" charset="0"/>
              <a:sym typeface="+mn-ea"/>
            </a:endParaRPr>
          </a:p>
          <a:p>
            <a:pPr marL="285750" indent="-285750">
              <a:lnSpc>
                <a:spcPct val="130000"/>
              </a:lnSpc>
              <a:buFont typeface="Wingdings" panose="05000000000000000000" charset="0"/>
              <a:buChar char="u"/>
            </a:pPr>
            <a:r>
              <a:rPr lang="zh-CN" altLang="en-US" sz="1600" b="1" dirty="0">
                <a:solidFill>
                  <a:srgbClr val="E8372F"/>
                </a:solidFill>
                <a:latin typeface="微软雅黑" panose="020B0503020204020204" charset="-122"/>
                <a:ea typeface="微软雅黑" panose="020B0503020204020204" charset="-122"/>
              </a:rPr>
              <a:t>方法：</a:t>
            </a:r>
            <a:r>
              <a:rPr lang="en-US" altLang="zh-CN" sz="1600" dirty="0">
                <a:solidFill>
                  <a:srgbClr val="000000"/>
                </a:solidFill>
                <a:latin typeface="微软雅黑" panose="020B0503020204020204" charset="-122"/>
                <a:ea typeface="微软雅黑" panose="020B0503020204020204" charset="-122"/>
                <a:cs typeface="Times New Roman" panose="02020603050405020304" pitchFamily="18" charset="0"/>
                <a:sym typeface="+mn-ea"/>
              </a:rPr>
              <a:t>10X Genomics SCRNA-seq</a:t>
            </a:r>
            <a:endParaRPr lang="en-US" altLang="zh-CN" sz="1600" dirty="0">
              <a:solidFill>
                <a:prstClr val="black"/>
              </a:solidFill>
              <a:latin typeface="微软雅黑" panose="020B0503020204020204" charset="-122"/>
              <a:ea typeface="微软雅黑" panose="020B0503020204020204" charset="-122"/>
            </a:endParaRPr>
          </a:p>
          <a:p>
            <a:pPr marL="171450" lvl="0" indent="-171450">
              <a:lnSpc>
                <a:spcPct val="130000"/>
              </a:lnSpc>
              <a:buFont typeface="Wingdings" panose="05000000000000000000" pitchFamily="2" charset="2"/>
              <a:buChar char="u"/>
            </a:pPr>
            <a:r>
              <a:rPr lang="zh-CN" altLang="en-US" sz="1600" b="1" dirty="0">
                <a:solidFill>
                  <a:srgbClr val="E8372F"/>
                </a:solidFill>
                <a:latin typeface="微软雅黑" panose="020B0503020204020204" charset="-122"/>
                <a:ea typeface="微软雅黑" panose="020B0503020204020204" charset="-122"/>
              </a:rPr>
              <a:t>内容</a:t>
            </a:r>
            <a:r>
              <a:rPr lang="zh-CN" altLang="en-US" sz="1600" b="1" dirty="0">
                <a:solidFill>
                  <a:srgbClr val="E8372F"/>
                </a:solidFill>
                <a:latin typeface="微软雅黑" panose="020B0503020204020204" charset="-122"/>
                <a:ea typeface="微软雅黑" panose="020B0503020204020204" charset="-122"/>
                <a:sym typeface="Wingdings" panose="05000000000000000000" pitchFamily="2" charset="2"/>
              </a:rPr>
              <a:t>：</a:t>
            </a:r>
            <a:r>
              <a:rPr lang="zh-CN" altLang="en-US" sz="1600" dirty="0">
                <a:solidFill>
                  <a:prstClr val="black"/>
                </a:solidFill>
                <a:latin typeface="微软雅黑" panose="020B0503020204020204" charset="-122"/>
                <a:ea typeface="微软雅黑" panose="020B0503020204020204" charset="-122"/>
                <a:sym typeface="Wingdings" panose="05000000000000000000" pitchFamily="2" charset="2"/>
              </a:rPr>
              <a:t>（</a:t>
            </a:r>
            <a:r>
              <a:rPr lang="en-US" altLang="zh-CN" sz="1600" dirty="0">
                <a:solidFill>
                  <a:prstClr val="black"/>
                </a:solidFill>
                <a:latin typeface="微软雅黑" panose="020B0503020204020204" charset="-122"/>
                <a:ea typeface="微软雅黑" panose="020B0503020204020204" charset="-122"/>
                <a:sym typeface="Wingdings" panose="05000000000000000000" pitchFamily="2" charset="2"/>
              </a:rPr>
              <a:t>1</a:t>
            </a:r>
            <a:r>
              <a:rPr lang="zh-CN" altLang="en-US" sz="1600" dirty="0">
                <a:solidFill>
                  <a:prstClr val="black"/>
                </a:solidFill>
                <a:latin typeface="微软雅黑" panose="020B0503020204020204" charset="-122"/>
                <a:ea typeface="微软雅黑" panose="020B0503020204020204" charset="-122"/>
                <a:sym typeface="Wingdings" panose="05000000000000000000" pitchFamily="2" charset="2"/>
              </a:rPr>
              <a:t>）</a:t>
            </a:r>
            <a:r>
              <a:rPr lang="en-US" altLang="zh-CN" sz="1600" dirty="0">
                <a:solidFill>
                  <a:prstClr val="black"/>
                </a:solidFill>
                <a:latin typeface="微软雅黑" panose="020B0503020204020204" charset="-122"/>
                <a:ea typeface="微软雅黑" panose="020B0503020204020204" charset="-122"/>
                <a:sym typeface="Wingdings" panose="05000000000000000000" pitchFamily="2" charset="2"/>
              </a:rPr>
              <a:t>MKs</a:t>
            </a:r>
            <a:r>
              <a:rPr lang="zh-CN" altLang="en-US" sz="1600" dirty="0">
                <a:solidFill>
                  <a:prstClr val="black"/>
                </a:solidFill>
                <a:latin typeface="微软雅黑" panose="020B0503020204020204" charset="-122"/>
                <a:ea typeface="微软雅黑" panose="020B0503020204020204" charset="-122"/>
                <a:sym typeface="Wingdings" panose="05000000000000000000" pitchFamily="2" charset="2"/>
              </a:rPr>
              <a:t>亚群划分</a:t>
            </a:r>
            <a:endParaRPr lang="en-US" altLang="zh-CN" sz="1600" dirty="0">
              <a:solidFill>
                <a:prstClr val="black"/>
              </a:solidFill>
              <a:latin typeface="微软雅黑" panose="020B0503020204020204" charset="-122"/>
              <a:ea typeface="微软雅黑" panose="020B0503020204020204" charset="-122"/>
              <a:sym typeface="Wingdings" panose="05000000000000000000" pitchFamily="2" charset="2"/>
            </a:endParaRPr>
          </a:p>
          <a:p>
            <a:pPr lvl="0">
              <a:lnSpc>
                <a:spcPct val="130000"/>
              </a:lnSpc>
            </a:pPr>
            <a:r>
              <a:rPr lang="zh-CN" altLang="en-US" sz="1600" dirty="0">
                <a:solidFill>
                  <a:prstClr val="black"/>
                </a:solidFill>
                <a:latin typeface="微软雅黑" panose="020B0503020204020204" charset="-122"/>
                <a:ea typeface="微软雅黑" panose="020B0503020204020204" charset="-122"/>
                <a:sym typeface="Wingdings" panose="05000000000000000000" pitchFamily="2" charset="2"/>
              </a:rPr>
              <a:t>             （</a:t>
            </a:r>
            <a:r>
              <a:rPr lang="en-US" altLang="zh-CN" sz="1600" dirty="0">
                <a:solidFill>
                  <a:prstClr val="black"/>
                </a:solidFill>
                <a:latin typeface="微软雅黑" panose="020B0503020204020204" charset="-122"/>
                <a:ea typeface="微软雅黑" panose="020B0503020204020204" charset="-122"/>
                <a:sym typeface="Wingdings" panose="05000000000000000000" pitchFamily="2" charset="2"/>
              </a:rPr>
              <a:t>2</a:t>
            </a:r>
            <a:r>
              <a:rPr lang="zh-CN" altLang="en-US" sz="1600" dirty="0">
                <a:solidFill>
                  <a:prstClr val="black"/>
                </a:solidFill>
                <a:latin typeface="微软雅黑" panose="020B0503020204020204" charset="-122"/>
                <a:ea typeface="微软雅黑" panose="020B0503020204020204" charset="-122"/>
                <a:sym typeface="Wingdings" panose="05000000000000000000" pitchFamily="2" charset="2"/>
              </a:rPr>
              <a:t>）</a:t>
            </a:r>
            <a:r>
              <a:rPr lang="en-US" altLang="zh-CN" sz="1600" dirty="0">
                <a:solidFill>
                  <a:prstClr val="black"/>
                </a:solidFill>
                <a:latin typeface="微软雅黑" panose="020B0503020204020204" charset="-122"/>
                <a:ea typeface="微软雅黑" panose="020B0503020204020204" charset="-122"/>
                <a:cs typeface="Times New Roman" panose="02020603050405020304" pitchFamily="18" charset="0"/>
                <a:sym typeface="+mn-ea"/>
              </a:rPr>
              <a:t>MKs</a:t>
            </a:r>
            <a:r>
              <a:rPr lang="zh-CN" altLang="en-US" sz="1600" dirty="0">
                <a:solidFill>
                  <a:prstClr val="black"/>
                </a:solidFill>
                <a:latin typeface="微软雅黑" panose="020B0503020204020204" charset="-122"/>
                <a:ea typeface="微软雅黑" panose="020B0503020204020204" charset="-122"/>
                <a:cs typeface="Times New Roman" panose="02020603050405020304" pitchFamily="18" charset="0"/>
                <a:sym typeface="+mn-ea"/>
              </a:rPr>
              <a:t>间基因差异表达分析</a:t>
            </a:r>
            <a:endParaRPr lang="en-US" altLang="zh-CN" sz="1600" dirty="0">
              <a:solidFill>
                <a:prstClr val="black"/>
              </a:solidFill>
              <a:latin typeface="微软雅黑" panose="020B0503020204020204" charset="-122"/>
              <a:ea typeface="微软雅黑" panose="020B0503020204020204" charset="-122"/>
            </a:endParaRPr>
          </a:p>
          <a:p>
            <a:pPr lvl="0">
              <a:lnSpc>
                <a:spcPct val="130000"/>
              </a:lnSpc>
            </a:pPr>
            <a:r>
              <a:rPr lang="zh-CN" altLang="en-US" sz="1600" dirty="0">
                <a:solidFill>
                  <a:prstClr val="black"/>
                </a:solidFill>
                <a:latin typeface="微软雅黑" panose="020B0503020204020204" charset="-122"/>
                <a:ea typeface="微软雅黑" panose="020B0503020204020204" charset="-122"/>
              </a:rPr>
              <a:t>             （</a:t>
            </a:r>
            <a:r>
              <a:rPr lang="en-US" altLang="zh-CN" sz="1600" dirty="0">
                <a:solidFill>
                  <a:prstClr val="black"/>
                </a:solidFill>
                <a:latin typeface="微软雅黑" panose="020B0503020204020204" charset="-122"/>
                <a:ea typeface="微软雅黑" panose="020B0503020204020204" charset="-122"/>
              </a:rPr>
              <a:t>3</a:t>
            </a:r>
            <a:r>
              <a:rPr lang="zh-CN" altLang="en-US" sz="1600" dirty="0">
                <a:solidFill>
                  <a:prstClr val="black"/>
                </a:solidFill>
                <a:latin typeface="微软雅黑" panose="020B0503020204020204" charset="-122"/>
                <a:ea typeface="微软雅黑" panose="020B0503020204020204" charset="-122"/>
              </a:rPr>
              <a:t>）拟时序分析</a:t>
            </a:r>
            <a:r>
              <a:rPr lang="en-US" altLang="zh-CN" sz="1600" dirty="0">
                <a:solidFill>
                  <a:prstClr val="black"/>
                </a:solidFill>
                <a:latin typeface="微软雅黑" panose="020B0503020204020204" charset="-122"/>
                <a:ea typeface="微软雅黑" panose="020B0503020204020204" charset="-122"/>
              </a:rPr>
              <a:t>MKs</a:t>
            </a:r>
            <a:r>
              <a:rPr lang="zh-CN" altLang="en-US" sz="1600" dirty="0">
                <a:solidFill>
                  <a:prstClr val="black"/>
                </a:solidFill>
                <a:latin typeface="微软雅黑" panose="020B0503020204020204" charset="-122"/>
                <a:ea typeface="微软雅黑" panose="020B0503020204020204" charset="-122"/>
              </a:rPr>
              <a:t>发育轨迹</a:t>
            </a:r>
            <a:endParaRPr lang="zh-CN" altLang="en-US" sz="1600" dirty="0">
              <a:solidFill>
                <a:prstClr val="black"/>
              </a:solidFill>
              <a:latin typeface="微软雅黑" panose="020B0503020204020204" charset="-122"/>
              <a:ea typeface="微软雅黑" panose="020B0503020204020204" charset="-122"/>
            </a:endParaRPr>
          </a:p>
          <a:p>
            <a:pPr lvl="0">
              <a:lnSpc>
                <a:spcPct val="130000"/>
              </a:lnSpc>
            </a:pPr>
            <a:r>
              <a:rPr lang="zh-CN" altLang="en-US" sz="1600" dirty="0">
                <a:solidFill>
                  <a:prstClr val="black"/>
                </a:solidFill>
                <a:latin typeface="微软雅黑" panose="020B0503020204020204" charset="-122"/>
                <a:ea typeface="微软雅黑" panose="020B0503020204020204" charset="-122"/>
              </a:rPr>
              <a:t>             （</a:t>
            </a:r>
            <a:r>
              <a:rPr lang="en-US" altLang="zh-CN" sz="1600" dirty="0">
                <a:solidFill>
                  <a:prstClr val="black"/>
                </a:solidFill>
                <a:latin typeface="微软雅黑" panose="020B0503020204020204" charset="-122"/>
                <a:ea typeface="微软雅黑" panose="020B0503020204020204" charset="-122"/>
              </a:rPr>
              <a:t>4</a:t>
            </a:r>
            <a:r>
              <a:rPr lang="zh-CN" altLang="en-US" sz="1600" dirty="0">
                <a:solidFill>
                  <a:prstClr val="black"/>
                </a:solidFill>
                <a:latin typeface="微软雅黑" panose="020B0503020204020204" charset="-122"/>
                <a:ea typeface="微软雅黑" panose="020B0503020204020204" charset="-122"/>
              </a:rPr>
              <a:t>）体外</a:t>
            </a:r>
            <a:r>
              <a:rPr lang="zh-CN" altLang="en-US" sz="1600" dirty="0">
                <a:solidFill>
                  <a:prstClr val="black"/>
                </a:solidFill>
                <a:latin typeface="微软雅黑" panose="020B0503020204020204" charset="-122"/>
                <a:ea typeface="微软雅黑" panose="020B0503020204020204" charset="-122"/>
                <a:sym typeface="+mn-lt"/>
              </a:rPr>
              <a:t>诱导产生MKs亚群</a:t>
            </a:r>
            <a:endParaRPr lang="zh-CN" altLang="en-US" sz="1600" dirty="0">
              <a:solidFill>
                <a:prstClr val="black"/>
              </a:solidFill>
              <a:latin typeface="微软雅黑" panose="020B0503020204020204" charset="-122"/>
              <a:ea typeface="微软雅黑" panose="020B0503020204020204" charset="-122"/>
            </a:endParaRPr>
          </a:p>
          <a:p>
            <a:pPr marL="171450" lvl="0" indent="-171450">
              <a:lnSpc>
                <a:spcPct val="130000"/>
              </a:lnSpc>
              <a:buFont typeface="Wingdings" panose="05000000000000000000" pitchFamily="2" charset="2"/>
              <a:buChar char="u"/>
            </a:pPr>
            <a:r>
              <a:rPr lang="zh-CN" altLang="en-US" sz="1600" b="1" dirty="0">
                <a:solidFill>
                  <a:srgbClr val="E8372F"/>
                </a:solidFill>
                <a:latin typeface="微软雅黑" panose="020B0503020204020204" charset="-122"/>
                <a:ea typeface="微软雅黑" panose="020B0503020204020204" charset="-122"/>
              </a:rPr>
              <a:t>结果</a:t>
            </a:r>
            <a:r>
              <a:rPr lang="zh-CN" altLang="en-US" sz="1600" b="1" dirty="0">
                <a:solidFill>
                  <a:srgbClr val="E8372F"/>
                </a:solidFill>
                <a:latin typeface="微软雅黑" panose="020B0503020204020204" charset="-122"/>
                <a:ea typeface="微软雅黑" panose="020B0503020204020204" charset="-122"/>
                <a:sym typeface="Wingdings" panose="05000000000000000000" pitchFamily="2" charset="2"/>
              </a:rPr>
              <a:t>：</a:t>
            </a:r>
            <a:endParaRPr lang="en-US" altLang="zh-CN" sz="1600" b="1" dirty="0">
              <a:solidFill>
                <a:srgbClr val="E8372F"/>
              </a:solidFill>
              <a:latin typeface="微软雅黑" panose="020B0503020204020204" charset="-122"/>
              <a:ea typeface="微软雅黑" panose="020B0503020204020204" charset="-122"/>
              <a:sym typeface="Wingdings" panose="05000000000000000000" pitchFamily="2" charset="2"/>
            </a:endParaRPr>
          </a:p>
          <a:p>
            <a:pPr lvl="0">
              <a:lnSpc>
                <a:spcPct val="130000"/>
              </a:lnSpc>
            </a:pPr>
            <a:r>
              <a:rPr lang="zh-CN" altLang="en-US" sz="1600" dirty="0">
                <a:solidFill>
                  <a:prstClr val="black"/>
                </a:solidFill>
                <a:latin typeface="微软雅黑" panose="020B0503020204020204" charset="-122"/>
                <a:ea typeface="微软雅黑" panose="020B0503020204020204" charset="-122"/>
                <a:sym typeface="Wingdings" panose="05000000000000000000" pitchFamily="2" charset="2"/>
              </a:rPr>
              <a:t>（</a:t>
            </a:r>
            <a:r>
              <a:rPr lang="en-US" altLang="zh-CN" sz="1600" dirty="0">
                <a:solidFill>
                  <a:prstClr val="black"/>
                </a:solidFill>
                <a:latin typeface="微软雅黑" panose="020B0503020204020204" charset="-122"/>
                <a:ea typeface="微软雅黑" panose="020B0503020204020204" charset="-122"/>
                <a:sym typeface="Wingdings" panose="05000000000000000000" pitchFamily="2" charset="2"/>
              </a:rPr>
              <a:t>1</a:t>
            </a:r>
            <a:r>
              <a:rPr lang="zh-CN" altLang="en-US" sz="1600" dirty="0">
                <a:solidFill>
                  <a:prstClr val="black"/>
                </a:solidFill>
                <a:latin typeface="微软雅黑" panose="020B0503020204020204" charset="-122"/>
                <a:ea typeface="微软雅黑" panose="020B0503020204020204" charset="-122"/>
                <a:sym typeface="Wingdings" panose="05000000000000000000" pitchFamily="2" charset="2"/>
              </a:rPr>
              <a:t>）</a:t>
            </a:r>
            <a:r>
              <a:rPr lang="zh-CN" altLang="en-US" sz="1600" dirty="0">
                <a:solidFill>
                  <a:prstClr val="black"/>
                </a:solidFill>
                <a:latin typeface="微软雅黑" panose="020B0503020204020204" charset="-122"/>
                <a:ea typeface="微软雅黑" panose="020B0503020204020204" charset="-122"/>
                <a:sym typeface="+mn-lt"/>
              </a:rPr>
              <a:t>构建人类早期YS、FL细胞图谱</a:t>
            </a:r>
            <a:r>
              <a:rPr lang="zh-CN" altLang="en-US" sz="1600" dirty="0">
                <a:solidFill>
                  <a:prstClr val="black"/>
                </a:solidFill>
                <a:latin typeface="微软雅黑" panose="020B0503020204020204" charset="-122"/>
                <a:ea typeface="微软雅黑" panose="020B0503020204020204" charset="-122"/>
                <a:sym typeface="Wingdings" panose="05000000000000000000" pitchFamily="2" charset="2"/>
              </a:rPr>
              <a:t>，并聚类得到其不同的</a:t>
            </a:r>
            <a:r>
              <a:rPr lang="en-US" altLang="zh-CN" sz="1600" dirty="0">
                <a:solidFill>
                  <a:prstClr val="black"/>
                </a:solidFill>
                <a:latin typeface="微软雅黑" panose="020B0503020204020204" charset="-122"/>
                <a:ea typeface="微软雅黑" panose="020B0503020204020204" charset="-122"/>
                <a:sym typeface="Wingdings" panose="05000000000000000000" pitchFamily="2" charset="2"/>
              </a:rPr>
              <a:t>MKs</a:t>
            </a:r>
            <a:r>
              <a:rPr lang="zh-CN" altLang="en-US" sz="1600" dirty="0">
                <a:solidFill>
                  <a:prstClr val="black"/>
                </a:solidFill>
                <a:latin typeface="微软雅黑" panose="020B0503020204020204" charset="-122"/>
                <a:ea typeface="微软雅黑" panose="020B0503020204020204" charset="-122"/>
                <a:sym typeface="Wingdings" panose="05000000000000000000" pitchFamily="2" charset="2"/>
              </a:rPr>
              <a:t>亚群。</a:t>
            </a:r>
            <a:endParaRPr lang="zh-CN" altLang="en-US" sz="1600" dirty="0">
              <a:solidFill>
                <a:prstClr val="black"/>
              </a:solidFill>
              <a:latin typeface="微软雅黑" panose="020B0503020204020204" charset="-122"/>
              <a:ea typeface="微软雅黑" panose="020B0503020204020204" charset="-122"/>
              <a:sym typeface="Wingdings" panose="05000000000000000000" pitchFamily="2" charset="2"/>
            </a:endParaRPr>
          </a:p>
          <a:p>
            <a:pPr lvl="0">
              <a:lnSpc>
                <a:spcPct val="130000"/>
              </a:lnSpc>
            </a:pPr>
            <a:r>
              <a:rPr lang="zh-CN" altLang="en-US" sz="1600" dirty="0">
                <a:solidFill>
                  <a:prstClr val="black"/>
                </a:solidFill>
                <a:latin typeface="微软雅黑" panose="020B0503020204020204" charset="-122"/>
                <a:ea typeface="微软雅黑" panose="020B0503020204020204" charset="-122"/>
                <a:sym typeface="Wingdings" panose="05000000000000000000" pitchFamily="2" charset="2"/>
              </a:rPr>
              <a:t>（</a:t>
            </a:r>
            <a:r>
              <a:rPr lang="en-US" altLang="zh-CN" sz="1600" dirty="0">
                <a:solidFill>
                  <a:prstClr val="black"/>
                </a:solidFill>
                <a:latin typeface="微软雅黑" panose="020B0503020204020204" charset="-122"/>
                <a:ea typeface="微软雅黑" panose="020B0503020204020204" charset="-122"/>
                <a:sym typeface="Wingdings" panose="05000000000000000000" pitchFamily="2" charset="2"/>
              </a:rPr>
              <a:t>2</a:t>
            </a:r>
            <a:r>
              <a:rPr lang="zh-CN" altLang="en-US" sz="1600" dirty="0">
                <a:solidFill>
                  <a:prstClr val="black"/>
                </a:solidFill>
                <a:latin typeface="微软雅黑" panose="020B0503020204020204" charset="-122"/>
                <a:ea typeface="微软雅黑" panose="020B0503020204020204" charset="-122"/>
                <a:sym typeface="Wingdings" panose="05000000000000000000" pitchFamily="2" charset="2"/>
              </a:rPr>
              <a:t>）</a:t>
            </a:r>
            <a:r>
              <a:rPr sz="1600" dirty="0">
                <a:solidFill>
                  <a:prstClr val="black"/>
                </a:solidFill>
                <a:latin typeface="微软雅黑" panose="020B0503020204020204" charset="-122"/>
                <a:ea typeface="微软雅黑" panose="020B0503020204020204" charset="-122"/>
              </a:rPr>
              <a:t>不同位点的巨核细胞在代谢特征及细胞周期上存在显著差异</a:t>
            </a:r>
            <a:r>
              <a:rPr lang="zh-CN" altLang="en-US" sz="1600" dirty="0">
                <a:solidFill>
                  <a:prstClr val="black"/>
                </a:solidFill>
                <a:latin typeface="微软雅黑" panose="020B0503020204020204" charset="-122"/>
                <a:ea typeface="微软雅黑" panose="020B0503020204020204" charset="-122"/>
                <a:sym typeface="Wingdings" panose="05000000000000000000" pitchFamily="2" charset="2"/>
              </a:rPr>
              <a:t>。</a:t>
            </a:r>
            <a:endParaRPr lang="zh-CN" altLang="en-US" sz="1600" dirty="0">
              <a:solidFill>
                <a:prstClr val="black"/>
              </a:solidFill>
              <a:latin typeface="微软雅黑" panose="020B0503020204020204" charset="-122"/>
              <a:ea typeface="微软雅黑" panose="020B0503020204020204" charset="-122"/>
              <a:sym typeface="Wingdings" panose="05000000000000000000" pitchFamily="2" charset="2"/>
            </a:endParaRPr>
          </a:p>
          <a:p>
            <a:pPr lvl="0">
              <a:lnSpc>
                <a:spcPct val="130000"/>
              </a:lnSpc>
            </a:pPr>
            <a:r>
              <a:rPr lang="zh-CN" altLang="en-US" sz="1600" dirty="0">
                <a:solidFill>
                  <a:prstClr val="black"/>
                </a:solidFill>
                <a:latin typeface="微软雅黑" panose="020B0503020204020204" charset="-122"/>
                <a:ea typeface="微软雅黑" panose="020B0503020204020204" charset="-122"/>
                <a:sym typeface="Wingdings" panose="05000000000000000000" pitchFamily="2" charset="2"/>
              </a:rPr>
              <a:t>（</a:t>
            </a:r>
            <a:r>
              <a:rPr lang="en-US" altLang="zh-CN" sz="1600" dirty="0">
                <a:solidFill>
                  <a:prstClr val="black"/>
                </a:solidFill>
                <a:latin typeface="微软雅黑" panose="020B0503020204020204" charset="-122"/>
                <a:ea typeface="微软雅黑" panose="020B0503020204020204" charset="-122"/>
                <a:sym typeface="Wingdings" panose="05000000000000000000" pitchFamily="2" charset="2"/>
              </a:rPr>
              <a:t>3</a:t>
            </a:r>
            <a:r>
              <a:rPr lang="zh-CN" altLang="en-US" sz="1600" dirty="0">
                <a:solidFill>
                  <a:prstClr val="black"/>
                </a:solidFill>
                <a:latin typeface="微软雅黑" panose="020B0503020204020204" charset="-122"/>
                <a:ea typeface="微软雅黑" panose="020B0503020204020204" charset="-122"/>
                <a:sym typeface="Wingdings" panose="05000000000000000000" pitchFamily="2" charset="2"/>
              </a:rPr>
              <a:t>）巨核细胞不同的功能可能是由不同特性的亚群实现。</a:t>
            </a:r>
            <a:endParaRPr lang="zh-CN" altLang="en-US" sz="1600" dirty="0">
              <a:solidFill>
                <a:prstClr val="black"/>
              </a:solidFill>
              <a:latin typeface="微软雅黑" panose="020B0503020204020204" charset="-122"/>
              <a:ea typeface="微软雅黑" panose="020B0503020204020204" charset="-122"/>
              <a:sym typeface="Wingdings" panose="05000000000000000000" pitchFamily="2" charset="2"/>
            </a:endParaRPr>
          </a:p>
          <a:p>
            <a:pPr lvl="0">
              <a:lnSpc>
                <a:spcPct val="130000"/>
              </a:lnSpc>
            </a:pPr>
            <a:r>
              <a:rPr lang="zh-CN" altLang="en-US" sz="1600" dirty="0">
                <a:solidFill>
                  <a:prstClr val="black"/>
                </a:solidFill>
                <a:latin typeface="微软雅黑" panose="020B0503020204020204" charset="-122"/>
                <a:ea typeface="微软雅黑" panose="020B0503020204020204" charset="-122"/>
                <a:sym typeface="Wingdings" panose="05000000000000000000" pitchFamily="2" charset="2"/>
              </a:rPr>
              <a:t>（</a:t>
            </a:r>
            <a:r>
              <a:rPr lang="en-US" altLang="zh-CN" sz="1600" dirty="0">
                <a:solidFill>
                  <a:prstClr val="black"/>
                </a:solidFill>
                <a:latin typeface="微软雅黑" panose="020B0503020204020204" charset="-122"/>
                <a:ea typeface="微软雅黑" panose="020B0503020204020204" charset="-122"/>
                <a:sym typeface="Wingdings" panose="05000000000000000000" pitchFamily="2" charset="2"/>
              </a:rPr>
              <a:t>4</a:t>
            </a:r>
            <a:r>
              <a:rPr lang="zh-CN" altLang="en-US" sz="1600" dirty="0">
                <a:solidFill>
                  <a:prstClr val="black"/>
                </a:solidFill>
                <a:latin typeface="微软雅黑" panose="020B0503020204020204" charset="-122"/>
                <a:ea typeface="微软雅黑" panose="020B0503020204020204" charset="-122"/>
                <a:sym typeface="Wingdings" panose="05000000000000000000" pitchFamily="2" charset="2"/>
              </a:rPr>
              <a:t>）不同特性的巨核细胞经由不同的发育路径产生，具有特异的转录调控网络。</a:t>
            </a:r>
            <a:endParaRPr lang="zh-CN" altLang="en-US" sz="1600" dirty="0">
              <a:solidFill>
                <a:prstClr val="black"/>
              </a:solidFill>
              <a:latin typeface="微软雅黑" panose="020B0503020204020204" charset="-122"/>
              <a:ea typeface="微软雅黑" panose="020B0503020204020204" charset="-122"/>
              <a:sym typeface="Wingdings" panose="05000000000000000000" pitchFamily="2" charset="2"/>
            </a:endParaRPr>
          </a:p>
          <a:p>
            <a:pPr lvl="0">
              <a:lnSpc>
                <a:spcPct val="130000"/>
              </a:lnSpc>
            </a:pPr>
            <a:r>
              <a:rPr lang="zh-CN" altLang="en-US" sz="1600" dirty="0">
                <a:solidFill>
                  <a:prstClr val="black"/>
                </a:solidFill>
                <a:latin typeface="微软雅黑" panose="020B0503020204020204" charset="-122"/>
                <a:ea typeface="微软雅黑" panose="020B0503020204020204" charset="-122"/>
                <a:sym typeface="Wingdings" panose="05000000000000000000" pitchFamily="2" charset="2"/>
              </a:rPr>
              <a:t>（</a:t>
            </a:r>
            <a:r>
              <a:rPr lang="en-US" altLang="zh-CN" sz="1600" dirty="0">
                <a:solidFill>
                  <a:prstClr val="black"/>
                </a:solidFill>
                <a:latin typeface="微软雅黑" panose="020B0503020204020204" charset="-122"/>
                <a:ea typeface="微软雅黑" panose="020B0503020204020204" charset="-122"/>
                <a:sym typeface="Wingdings" panose="05000000000000000000" pitchFamily="2" charset="2"/>
              </a:rPr>
              <a:t>5</a:t>
            </a:r>
            <a:r>
              <a:rPr lang="zh-CN" altLang="en-US" sz="1600" dirty="0">
                <a:solidFill>
                  <a:prstClr val="black"/>
                </a:solidFill>
                <a:latin typeface="微软雅黑" panose="020B0503020204020204" charset="-122"/>
                <a:ea typeface="微软雅黑" panose="020B0503020204020204" charset="-122"/>
                <a:sym typeface="Wingdings" panose="05000000000000000000" pitchFamily="2" charset="2"/>
              </a:rPr>
              <a:t>）</a:t>
            </a:r>
            <a:r>
              <a:rPr lang="zh-CN" altLang="en-US" sz="1600" dirty="0">
                <a:solidFill>
                  <a:prstClr val="black"/>
                </a:solidFill>
                <a:latin typeface="微软雅黑" panose="020B0503020204020204" charset="-122"/>
                <a:ea typeface="微软雅黑" panose="020B0503020204020204" charset="-122"/>
              </a:rPr>
              <a:t>THBS1可以作为发育早期巨核细胞的标志分子，且发现THBS1阳性的内皮细胞具有更高的巨核分化潜能</a:t>
            </a:r>
            <a:r>
              <a:rPr lang="en-US" altLang="zh-CN" sz="1600" dirty="0">
                <a:solidFill>
                  <a:prstClr val="black"/>
                </a:solidFill>
                <a:latin typeface="微软雅黑" panose="020B0503020204020204" charset="-122"/>
                <a:ea typeface="微软雅黑" panose="020B0503020204020204" charset="-122"/>
              </a:rPr>
              <a:t>.</a:t>
            </a:r>
            <a:endParaRPr lang="en-US" altLang="zh-CN" sz="1600" dirty="0">
              <a:solidFill>
                <a:prstClr val="black"/>
              </a:solidFill>
              <a:latin typeface="微软雅黑" panose="020B0503020204020204" charset="-122"/>
              <a:ea typeface="微软雅黑" panose="020B0503020204020204" charset="-122"/>
            </a:endParaRPr>
          </a:p>
        </p:txBody>
      </p:sp>
      <p:pic>
        <p:nvPicPr>
          <p:cNvPr id="27" name="图片 26"/>
          <p:cNvPicPr>
            <a:picLocks noChangeAspect="1"/>
          </p:cNvPicPr>
          <p:nvPr/>
        </p:nvPicPr>
        <p:blipFill>
          <a:blip r:embed="rId1"/>
          <a:stretch>
            <a:fillRect/>
          </a:stretch>
        </p:blipFill>
        <p:spPr>
          <a:xfrm>
            <a:off x="6497320" y="1653540"/>
            <a:ext cx="5571490" cy="43237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75665" y="192629"/>
            <a:ext cx="10440670" cy="639445"/>
          </a:xfrm>
        </p:spPr>
        <p:txBody>
          <a:bodyPr/>
          <a:lstStyle/>
          <a:p>
            <a:r>
              <a:rPr lang="zh-CN" altLang="en-US" dirty="0"/>
              <a:t>四、亮点与不足</a:t>
            </a:r>
            <a:endParaRPr lang="zh-CN" altLang="en-US" dirty="0"/>
          </a:p>
        </p:txBody>
      </p:sp>
      <p:sp>
        <p:nvSpPr>
          <p:cNvPr id="6" name="矩形 5"/>
          <p:cNvSpPr/>
          <p:nvPr/>
        </p:nvSpPr>
        <p:spPr>
          <a:xfrm>
            <a:off x="1307712" y="1828982"/>
            <a:ext cx="9386667" cy="216852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solidFill>
                  <a:prstClr val="black"/>
                </a:solidFill>
                <a:latin typeface="微软雅黑" panose="020B0503020204020204" charset="-122"/>
                <a:ea typeface="微软雅黑" panose="020B0503020204020204" charset="-122"/>
                <a:cs typeface="Times New Roman" panose="02020603050405020304" pitchFamily="18" charset="0"/>
              </a:rPr>
              <a:t>首次在</a:t>
            </a:r>
            <a:r>
              <a:rPr dirty="0">
                <a:solidFill>
                  <a:prstClr val="black"/>
                </a:solidFill>
                <a:latin typeface="微软雅黑" panose="020B0503020204020204" charset="-122"/>
                <a:ea typeface="微软雅黑" panose="020B0503020204020204" charset="-122"/>
                <a:cs typeface="Times New Roman" panose="02020603050405020304" pitchFamily="18" charset="0"/>
              </a:rPr>
              <a:t>单细胞</a:t>
            </a:r>
            <a:r>
              <a:rPr lang="zh-CN" dirty="0">
                <a:solidFill>
                  <a:prstClr val="black"/>
                </a:solidFill>
                <a:latin typeface="微软雅黑" panose="020B0503020204020204" charset="-122"/>
                <a:ea typeface="微软雅黑" panose="020B0503020204020204" charset="-122"/>
                <a:cs typeface="Times New Roman" panose="02020603050405020304" pitchFamily="18" charset="0"/>
              </a:rPr>
              <a:t>水平</a:t>
            </a:r>
            <a:r>
              <a:rPr dirty="0">
                <a:solidFill>
                  <a:prstClr val="black"/>
                </a:solidFill>
                <a:latin typeface="微软雅黑" panose="020B0503020204020204" charset="-122"/>
                <a:ea typeface="微软雅黑" panose="020B0503020204020204" charset="-122"/>
                <a:cs typeface="Times New Roman" panose="02020603050405020304" pitchFamily="18" charset="0"/>
              </a:rPr>
              <a:t>解析了人胚早期巨核细胞的异质性及发育规律，揭示了巨核细胞在不同胚胎造血位点的特征差异</a:t>
            </a:r>
            <a:endParaRPr dirty="0">
              <a:solidFill>
                <a:prstClr val="black"/>
              </a:solidFill>
              <a:latin typeface="微软雅黑" panose="020B0503020204020204" charset="-122"/>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a:sym typeface="+mn-ea"/>
              </a:rPr>
              <a:t>揭示了</a:t>
            </a:r>
            <a:r>
              <a:rPr lang="zh-CN" altLang="en-US">
                <a:sym typeface="+mn-ea"/>
              </a:rPr>
              <a:t>巨核细胞异质性表现为不同的代谢和细胞周期特征</a:t>
            </a:r>
            <a:endParaRPr lang="zh-CN" altLang="en-US">
              <a:sym typeface="+mn-ea"/>
            </a:endParaRPr>
          </a:p>
          <a:p>
            <a:pPr marL="285750" indent="-285750">
              <a:lnSpc>
                <a:spcPct val="150000"/>
              </a:lnSpc>
              <a:buFont typeface="Arial" panose="020B0604020202020204" pitchFamily="34" charset="0"/>
              <a:buChar char="•"/>
            </a:pPr>
            <a:r>
              <a:rPr lang="zh-CN" altLang="en-US" dirty="0">
                <a:sym typeface="+mn-ea"/>
              </a:rPr>
              <a:t>具有免疫特性的MKs的CD14</a:t>
            </a:r>
            <a:r>
              <a:rPr lang="en-US" altLang="zh-CN" baseline="30000" dirty="0">
                <a:sym typeface="+mn-ea"/>
              </a:rPr>
              <a:t>+</a:t>
            </a:r>
            <a:r>
              <a:rPr lang="zh-CN" altLang="en-US" dirty="0">
                <a:sym typeface="+mn-ea"/>
              </a:rPr>
              <a:t>亚群存在于人FL中，也可从hESCs 中提取</a:t>
            </a:r>
            <a:endParaRPr lang="zh-CN" altLang="en-US">
              <a:sym typeface="+mn-ea"/>
            </a:endParaRPr>
          </a:p>
          <a:p>
            <a:pPr marL="285750" indent="-285750">
              <a:lnSpc>
                <a:spcPct val="150000"/>
              </a:lnSpc>
              <a:buFont typeface="Arial" panose="020B0604020202020204" pitchFamily="34" charset="0"/>
              <a:buChar char="•"/>
            </a:pPr>
            <a:r>
              <a:rPr dirty="0">
                <a:solidFill>
                  <a:prstClr val="black"/>
                </a:solidFill>
                <a:latin typeface="微软雅黑" panose="020B0503020204020204" charset="-122"/>
                <a:ea typeface="微软雅黑" panose="020B0503020204020204" charset="-122"/>
                <a:cs typeface="Times New Roman" panose="02020603050405020304" pitchFamily="18" charset="0"/>
              </a:rPr>
              <a:t>鉴定到THBS1可以作为发育早期巨核细胞的标志分子</a:t>
            </a:r>
            <a:endParaRPr dirty="0">
              <a:solidFill>
                <a:prstClr val="black"/>
              </a:solidFill>
              <a:latin typeface="微软雅黑" panose="020B0503020204020204" charset="-122"/>
              <a:ea typeface="微软雅黑" panose="020B0503020204020204" charset="-122"/>
              <a:cs typeface="Times New Roman" panose="02020603050405020304" pitchFamily="18" charset="0"/>
            </a:endParaRPr>
          </a:p>
        </p:txBody>
      </p:sp>
      <p:sp>
        <p:nvSpPr>
          <p:cNvPr id="8" name="文本框 7"/>
          <p:cNvSpPr txBox="1"/>
          <p:nvPr/>
        </p:nvSpPr>
        <p:spPr>
          <a:xfrm>
            <a:off x="875663" y="1503305"/>
            <a:ext cx="6105847" cy="369332"/>
          </a:xfrm>
          <a:prstGeom prst="rect">
            <a:avLst/>
          </a:prstGeom>
          <a:noFill/>
        </p:spPr>
        <p:txBody>
          <a:bodyPr wrap="square">
            <a:spAutoFit/>
          </a:bodyPr>
          <a:lstStyle/>
          <a:p>
            <a:pPr marL="285750" indent="-285750">
              <a:buFont typeface="Wingdings" panose="05000000000000000000" pitchFamily="2" charset="2"/>
              <a:buChar char="u"/>
            </a:pPr>
            <a:r>
              <a:rPr kumimoji="0" lang="zh-CN" altLang="en-US" b="1" i="0" u="none" strike="noStrike" kern="1200" cap="none" spc="0" normalizeH="0" baseline="0" noProof="0" dirty="0">
                <a:ln>
                  <a:noFill/>
                </a:ln>
                <a:solidFill>
                  <a:srgbClr val="E8372F"/>
                </a:solidFill>
                <a:effectLst/>
                <a:uLnTx/>
                <a:uFillTx/>
                <a:latin typeface="Arial" panose="020B0604020202020204"/>
                <a:ea typeface="微软雅黑" panose="020B0503020204020204" charset="-122"/>
                <a:cs typeface="+mn-ea"/>
                <a:sym typeface="+mn-lt"/>
              </a:rPr>
              <a:t>文章亮点</a:t>
            </a:r>
            <a:endParaRPr lang="zh-CN" altLang="en-US" dirty="0">
              <a:solidFill>
                <a:srgbClr val="E8372F"/>
              </a:solidFill>
            </a:endParaRPr>
          </a:p>
        </p:txBody>
      </p:sp>
      <p:sp>
        <p:nvSpPr>
          <p:cNvPr id="10" name="文本框 9"/>
          <p:cNvSpPr txBox="1"/>
          <p:nvPr/>
        </p:nvSpPr>
        <p:spPr>
          <a:xfrm>
            <a:off x="969644" y="4221947"/>
            <a:ext cx="6105847" cy="368300"/>
          </a:xfrm>
          <a:prstGeom prst="rect">
            <a:avLst/>
          </a:prstGeom>
          <a:noFill/>
        </p:spPr>
        <p:txBody>
          <a:bodyPr wrap="square">
            <a:spAutoFit/>
          </a:bodyPr>
          <a:lstStyle/>
          <a:p>
            <a:pPr marL="285750" indent="-285750">
              <a:buFont typeface="Wingdings" panose="05000000000000000000" pitchFamily="2" charset="2"/>
              <a:buChar char="u"/>
            </a:pPr>
            <a:r>
              <a:rPr kumimoji="0" lang="zh-CN" altLang="en-US" b="1" i="0" u="none" strike="noStrike" kern="1200" cap="none" spc="0" normalizeH="0" baseline="0" noProof="0" dirty="0">
                <a:ln>
                  <a:noFill/>
                </a:ln>
                <a:solidFill>
                  <a:srgbClr val="E8372F"/>
                </a:solidFill>
                <a:effectLst/>
                <a:uLnTx/>
                <a:uFillTx/>
                <a:latin typeface="Arial" panose="020B0604020202020204"/>
                <a:ea typeface="微软雅黑" panose="020B0503020204020204" charset="-122"/>
                <a:cs typeface="+mn-ea"/>
                <a:sym typeface="+mn-lt"/>
              </a:rPr>
              <a:t>文章不足</a:t>
            </a:r>
            <a:endParaRPr lang="zh-CN" altLang="en-US" dirty="0">
              <a:solidFill>
                <a:srgbClr val="E8372F"/>
              </a:solidFill>
            </a:endParaRPr>
          </a:p>
        </p:txBody>
      </p:sp>
      <p:sp>
        <p:nvSpPr>
          <p:cNvPr id="12" name="矩形 11"/>
          <p:cNvSpPr/>
          <p:nvPr/>
        </p:nvSpPr>
        <p:spPr>
          <a:xfrm>
            <a:off x="1297077" y="4571408"/>
            <a:ext cx="9740333" cy="175323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solidFill>
                  <a:prstClr val="black"/>
                </a:solidFill>
                <a:latin typeface="微软雅黑" panose="020B0503020204020204" charset="-122"/>
                <a:ea typeface="微软雅黑" panose="020B0503020204020204" charset="-122"/>
                <a:cs typeface="Times New Roman" panose="02020603050405020304" pitchFamily="18" charset="0"/>
              </a:rPr>
              <a:t>缺少功能验证</a:t>
            </a:r>
            <a:r>
              <a:rPr lang="en-US" altLang="zh-CN" dirty="0">
                <a:solidFill>
                  <a:prstClr val="black"/>
                </a:solidFill>
                <a:latin typeface="微软雅黑" panose="020B0503020204020204" charset="-122"/>
                <a:ea typeface="微软雅黑" panose="020B0503020204020204" charset="-122"/>
                <a:cs typeface="Times New Roman" panose="02020603050405020304" pitchFamily="18" charset="0"/>
              </a:rPr>
              <a:t>来验证这些候选基因的准确性。</a:t>
            </a:r>
            <a:endParaRPr lang="en-US" altLang="zh-CN" dirty="0">
              <a:solidFill>
                <a:prstClr val="black"/>
              </a:solidFill>
              <a:latin typeface="微软雅黑" panose="020B0503020204020204" charset="-122"/>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dirty="0">
                <a:solidFill>
                  <a:prstClr val="black"/>
                </a:solidFill>
                <a:latin typeface="微软雅黑" panose="020B0503020204020204" charset="-122"/>
                <a:ea typeface="微软雅黑" panose="020B0503020204020204" charset="-122"/>
                <a:cs typeface="Times New Roman" panose="02020603050405020304" pitchFamily="18" charset="0"/>
              </a:rPr>
              <a:t>不同</a:t>
            </a:r>
            <a:r>
              <a:rPr dirty="0">
                <a:solidFill>
                  <a:prstClr val="black"/>
                </a:solidFill>
                <a:latin typeface="微软雅黑" panose="020B0503020204020204" charset="-122"/>
                <a:ea typeface="微软雅黑" panose="020B0503020204020204" charset="-122"/>
                <a:cs typeface="Times New Roman" panose="02020603050405020304" pitchFamily="18" charset="0"/>
                <a:sym typeface="+mn-ea"/>
              </a:rPr>
              <a:t>MKs</a:t>
            </a:r>
            <a:r>
              <a:rPr dirty="0">
                <a:solidFill>
                  <a:prstClr val="black"/>
                </a:solidFill>
                <a:latin typeface="微软雅黑" panose="020B0503020204020204" charset="-122"/>
                <a:ea typeface="微软雅黑" panose="020B0503020204020204" charset="-122"/>
                <a:cs typeface="Times New Roman" panose="02020603050405020304" pitchFamily="18" charset="0"/>
              </a:rPr>
              <a:t>亚群</a:t>
            </a:r>
            <a:r>
              <a:rPr lang="zh-CN" dirty="0">
                <a:solidFill>
                  <a:prstClr val="black"/>
                </a:solidFill>
                <a:latin typeface="微软雅黑" panose="020B0503020204020204" charset="-122"/>
                <a:ea typeface="微软雅黑" panose="020B0503020204020204" charset="-122"/>
                <a:cs typeface="Times New Roman" panose="02020603050405020304" pitchFamily="18" charset="0"/>
              </a:rPr>
              <a:t>特有</a:t>
            </a:r>
            <a:r>
              <a:rPr dirty="0">
                <a:solidFill>
                  <a:prstClr val="black"/>
                </a:solidFill>
                <a:latin typeface="微软雅黑" panose="020B0503020204020204" charset="-122"/>
                <a:ea typeface="微软雅黑" panose="020B0503020204020204" charset="-122"/>
                <a:cs typeface="Times New Roman" panose="02020603050405020304" pitchFamily="18" charset="0"/>
              </a:rPr>
              <a:t>的生物功能有待</a:t>
            </a:r>
            <a:r>
              <a:rPr lang="zh-CN" dirty="0">
                <a:solidFill>
                  <a:prstClr val="black"/>
                </a:solidFill>
                <a:latin typeface="微软雅黑" panose="020B0503020204020204" charset="-122"/>
                <a:ea typeface="微软雅黑" panose="020B0503020204020204" charset="-122"/>
                <a:cs typeface="Times New Roman" panose="02020603050405020304" pitchFamily="18" charset="0"/>
              </a:rPr>
              <a:t>研究。</a:t>
            </a:r>
            <a:endParaRPr lang="zh-CN" dirty="0">
              <a:solidFill>
                <a:prstClr val="black"/>
              </a:solidFill>
              <a:latin typeface="微软雅黑" panose="020B0503020204020204" charset="-122"/>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dirty="0">
                <a:solidFill>
                  <a:prstClr val="black"/>
                </a:solidFill>
                <a:latin typeface="微软雅黑" panose="020B0503020204020204" charset="-122"/>
                <a:ea typeface="微软雅黑" panose="020B0503020204020204" charset="-122"/>
                <a:cs typeface="Times New Roman" panose="02020603050405020304" pitchFamily="18" charset="0"/>
              </a:rPr>
              <a:t>THBS1是否在体内的</a:t>
            </a:r>
            <a:r>
              <a:rPr lang="zh-CN" dirty="0">
                <a:solidFill>
                  <a:prstClr val="black"/>
                </a:solidFill>
                <a:latin typeface="微软雅黑" panose="020B0503020204020204" charset="-122"/>
                <a:ea typeface="微软雅黑" panose="020B0503020204020204" charset="-122"/>
                <a:cs typeface="Times New Roman" panose="02020603050405020304" pitchFamily="18" charset="0"/>
              </a:rPr>
              <a:t>原发性造</a:t>
            </a:r>
            <a:r>
              <a:rPr dirty="0">
                <a:solidFill>
                  <a:prstClr val="black"/>
                </a:solidFill>
                <a:latin typeface="微软雅黑" panose="020B0503020204020204" charset="-122"/>
                <a:ea typeface="微软雅黑" panose="020B0503020204020204" charset="-122"/>
                <a:cs typeface="Times New Roman" panose="02020603050405020304" pitchFamily="18" charset="0"/>
              </a:rPr>
              <a:t>血</a:t>
            </a:r>
            <a:r>
              <a:rPr lang="zh-CN" dirty="0">
                <a:solidFill>
                  <a:prstClr val="black"/>
                </a:solidFill>
                <a:latin typeface="微软雅黑" panose="020B0503020204020204" charset="-122"/>
                <a:ea typeface="微软雅黑" panose="020B0503020204020204" charset="-122"/>
                <a:cs typeface="Times New Roman" panose="02020603050405020304" pitchFamily="18" charset="0"/>
              </a:rPr>
              <a:t>内皮细胞</a:t>
            </a:r>
            <a:r>
              <a:rPr dirty="0">
                <a:solidFill>
                  <a:prstClr val="black"/>
                </a:solidFill>
                <a:latin typeface="微软雅黑" panose="020B0503020204020204" charset="-122"/>
                <a:ea typeface="微软雅黑" panose="020B0503020204020204" charset="-122"/>
                <a:cs typeface="Times New Roman" panose="02020603050405020304" pitchFamily="18" charset="0"/>
              </a:rPr>
              <a:t>中表达，并可作为追踪哺乳动物巨核</a:t>
            </a:r>
            <a:r>
              <a:rPr lang="zh-CN" dirty="0">
                <a:solidFill>
                  <a:prstClr val="black"/>
                </a:solidFill>
                <a:latin typeface="微软雅黑" panose="020B0503020204020204" charset="-122"/>
                <a:ea typeface="微软雅黑" panose="020B0503020204020204" charset="-122"/>
                <a:cs typeface="Times New Roman" panose="02020603050405020304" pitchFamily="18" charset="0"/>
              </a:rPr>
              <a:t>细胞</a:t>
            </a:r>
            <a:r>
              <a:rPr dirty="0">
                <a:solidFill>
                  <a:prstClr val="black"/>
                </a:solidFill>
                <a:latin typeface="微软雅黑" panose="020B0503020204020204" charset="-122"/>
                <a:ea typeface="微软雅黑" panose="020B0503020204020204" charset="-122"/>
                <a:cs typeface="Times New Roman" panose="02020603050405020304" pitchFamily="18" charset="0"/>
              </a:rPr>
              <a:t>生成的整个过程的可靠工具，未来</a:t>
            </a:r>
            <a:r>
              <a:rPr lang="zh-CN" dirty="0">
                <a:solidFill>
                  <a:prstClr val="black"/>
                </a:solidFill>
                <a:latin typeface="微软雅黑" panose="020B0503020204020204" charset="-122"/>
                <a:ea typeface="微软雅黑" panose="020B0503020204020204" charset="-122"/>
                <a:cs typeface="Times New Roman" panose="02020603050405020304" pitchFamily="18" charset="0"/>
              </a:rPr>
              <a:t>值得</a:t>
            </a:r>
            <a:r>
              <a:rPr dirty="0">
                <a:solidFill>
                  <a:prstClr val="black"/>
                </a:solidFill>
                <a:latin typeface="微软雅黑" panose="020B0503020204020204" charset="-122"/>
                <a:ea typeface="微软雅黑" panose="020B0503020204020204" charset="-122"/>
                <a:cs typeface="Times New Roman" panose="02020603050405020304" pitchFamily="18" charset="0"/>
              </a:rPr>
              <a:t>研究</a:t>
            </a:r>
            <a:r>
              <a:rPr lang="zh-CN" dirty="0">
                <a:solidFill>
                  <a:prstClr val="black"/>
                </a:solidFill>
                <a:latin typeface="微软雅黑" panose="020B0503020204020204" charset="-122"/>
                <a:ea typeface="微软雅黑" panose="020B0503020204020204" charset="-122"/>
                <a:cs typeface="Times New Roman" panose="02020603050405020304" pitchFamily="18" charset="0"/>
              </a:rPr>
              <a:t>。</a:t>
            </a:r>
            <a:endParaRPr lang="zh-CN" dirty="0">
              <a:solidFill>
                <a:prstClr val="black"/>
              </a:solidFill>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227070" y="3124200"/>
            <a:ext cx="6224905" cy="2245360"/>
          </a:xfrm>
          <a:prstGeom prst="rect">
            <a:avLst/>
          </a:prstGeom>
        </p:spPr>
        <p:txBody>
          <a:bodyPr wrap="square">
            <a:spAutoFit/>
          </a:bodyPr>
          <a:p>
            <a:pPr marL="285750" indent="-285750">
              <a:lnSpc>
                <a:spcPct val="200000"/>
              </a:lnSpc>
              <a:buFont typeface="Wingdings" panose="05000000000000000000" pitchFamily="2" charset="2"/>
              <a:buChar char="u"/>
            </a:pPr>
            <a:r>
              <a:rPr lang="zh-CN" altLang="en-US" sz="1400" b="1" dirty="0">
                <a:solidFill>
                  <a:srgbClr val="D21B36"/>
                </a:solidFill>
                <a:latin typeface="微软雅黑" panose="020B0503020204020204" charset="-122"/>
                <a:ea typeface="微软雅黑" panose="020B0503020204020204" charset="-122"/>
              </a:rPr>
              <a:t>实验材料：胚胎卵黄囊、胎儿肝脏、</a:t>
            </a:r>
            <a:r>
              <a:rPr lang="zh-CN" altLang="en-US" sz="1400" b="1" dirty="0">
                <a:solidFill>
                  <a:srgbClr val="D21B36"/>
                </a:solidFill>
                <a:latin typeface="微软雅黑" panose="020B0503020204020204" charset="-122"/>
                <a:ea typeface="微软雅黑" panose="020B0503020204020204" charset="-122"/>
                <a:sym typeface="+mn-ea"/>
              </a:rPr>
              <a:t>hESC</a:t>
            </a:r>
            <a:r>
              <a:rPr lang="zh-CN" altLang="en-US" sz="1400" b="1" dirty="0">
                <a:solidFill>
                  <a:srgbClr val="D21B36"/>
                </a:solidFill>
                <a:latin typeface="微软雅黑" panose="020B0503020204020204" charset="-122"/>
                <a:ea typeface="微软雅黑" panose="020B0503020204020204" charset="-122"/>
              </a:rPr>
              <a:t>来源体外分化造血细胞</a:t>
            </a:r>
            <a:r>
              <a:rPr lang="zh-CN" altLang="en-US" sz="1400" b="1" u="sng" dirty="0">
                <a:solidFill>
                  <a:srgbClr val="D21B36"/>
                </a:solidFill>
                <a:latin typeface="微软雅黑" panose="020B0503020204020204" charset="-122"/>
                <a:ea typeface="微软雅黑" panose="020B0503020204020204" charset="-122"/>
              </a:rPr>
              <a:t>  </a:t>
            </a:r>
            <a:endParaRPr lang="en-US" altLang="zh-CN" sz="1400" b="1" dirty="0">
              <a:solidFill>
                <a:srgbClr val="D21B36"/>
              </a:solidFill>
              <a:latin typeface="微软雅黑" panose="020B0503020204020204" charset="-122"/>
              <a:ea typeface="微软雅黑" panose="020B0503020204020204" charset="-122"/>
            </a:endParaRPr>
          </a:p>
          <a:p>
            <a:pPr marL="285750" indent="-285750">
              <a:lnSpc>
                <a:spcPct val="200000"/>
              </a:lnSpc>
              <a:buFont typeface="Wingdings" panose="05000000000000000000" pitchFamily="2" charset="2"/>
              <a:buChar char="u"/>
            </a:pPr>
            <a:r>
              <a:rPr lang="zh-CN" altLang="en-US" sz="1400" b="1" dirty="0">
                <a:solidFill>
                  <a:srgbClr val="D21B36"/>
                </a:solidFill>
                <a:latin typeface="微软雅黑" panose="020B0503020204020204" charset="-122"/>
                <a:ea typeface="微软雅黑" panose="020B0503020204020204" charset="-122"/>
              </a:rPr>
              <a:t>研究单位：中国医学科学院血液病医院实验血液学国家重点实验室</a:t>
            </a:r>
            <a:endParaRPr lang="zh-CN" altLang="en-US" sz="1400" b="1" dirty="0">
              <a:solidFill>
                <a:srgbClr val="D21B36"/>
              </a:solidFill>
              <a:latin typeface="微软雅黑" panose="020B0503020204020204" charset="-122"/>
              <a:ea typeface="微软雅黑" panose="020B0503020204020204" charset="-122"/>
            </a:endParaRPr>
          </a:p>
          <a:p>
            <a:pPr marL="285750" indent="-285750">
              <a:lnSpc>
                <a:spcPct val="200000"/>
              </a:lnSpc>
              <a:buFont typeface="Wingdings" panose="05000000000000000000" pitchFamily="2" charset="2"/>
              <a:buChar char="u"/>
            </a:pPr>
            <a:r>
              <a:rPr lang="zh-CN" altLang="en-US" sz="1400" b="1" dirty="0">
                <a:solidFill>
                  <a:srgbClr val="D21B36"/>
                </a:solidFill>
                <a:latin typeface="微软雅黑" panose="020B0503020204020204" charset="-122"/>
                <a:ea typeface="微软雅黑" panose="020B0503020204020204" charset="-122"/>
              </a:rPr>
              <a:t>发表期刊：Cell Stem Cell</a:t>
            </a:r>
            <a:endParaRPr lang="zh-CN" altLang="en-US" sz="1400" b="1" dirty="0">
              <a:solidFill>
                <a:srgbClr val="D21B36"/>
              </a:solidFill>
              <a:latin typeface="微软雅黑" panose="020B0503020204020204" charset="-122"/>
              <a:ea typeface="微软雅黑" panose="020B0503020204020204" charset="-122"/>
            </a:endParaRPr>
          </a:p>
          <a:p>
            <a:pPr marL="285750" indent="-285750">
              <a:lnSpc>
                <a:spcPct val="200000"/>
              </a:lnSpc>
              <a:buFont typeface="Wingdings" panose="05000000000000000000" pitchFamily="2" charset="2"/>
              <a:buChar char="u"/>
            </a:pPr>
            <a:r>
              <a:rPr lang="zh-CN" altLang="en-US" sz="1400" b="1" dirty="0">
                <a:solidFill>
                  <a:srgbClr val="D21B36"/>
                </a:solidFill>
                <a:latin typeface="微软雅黑" panose="020B0503020204020204" charset="-122"/>
                <a:ea typeface="微软雅黑" panose="020B0503020204020204" charset="-122"/>
              </a:rPr>
              <a:t>发表时间：</a:t>
            </a:r>
            <a:r>
              <a:rPr lang="en-US" altLang="zh-CN" sz="1400" b="1" dirty="0">
                <a:solidFill>
                  <a:srgbClr val="D21B36"/>
                </a:solidFill>
                <a:latin typeface="微软雅黑" panose="020B0503020204020204" charset="-122"/>
                <a:ea typeface="微软雅黑" panose="020B0503020204020204" charset="-122"/>
              </a:rPr>
              <a:t>2020</a:t>
            </a:r>
            <a:r>
              <a:rPr lang="zh-CN" altLang="en-US" sz="1400" b="1" dirty="0">
                <a:solidFill>
                  <a:srgbClr val="D21B36"/>
                </a:solidFill>
                <a:latin typeface="微软雅黑" panose="020B0503020204020204" charset="-122"/>
                <a:ea typeface="微软雅黑" panose="020B0503020204020204" charset="-122"/>
              </a:rPr>
              <a:t>年</a:t>
            </a:r>
            <a:r>
              <a:rPr lang="en-US" altLang="zh-CN" sz="1400" b="1" dirty="0">
                <a:solidFill>
                  <a:srgbClr val="D21B36"/>
                </a:solidFill>
                <a:latin typeface="微软雅黑" panose="020B0503020204020204" charset="-122"/>
                <a:ea typeface="微软雅黑" panose="020B0503020204020204" charset="-122"/>
              </a:rPr>
              <a:t>12</a:t>
            </a:r>
            <a:r>
              <a:rPr lang="zh-CN" altLang="en-US" sz="1400" b="1" dirty="0">
                <a:solidFill>
                  <a:srgbClr val="D21B36"/>
                </a:solidFill>
                <a:latin typeface="微软雅黑" panose="020B0503020204020204" charset="-122"/>
                <a:ea typeface="微软雅黑" panose="020B0503020204020204" charset="-122"/>
              </a:rPr>
              <a:t>月</a:t>
            </a:r>
            <a:endParaRPr lang="en-US" altLang="zh-CN" sz="1400" b="1" dirty="0">
              <a:solidFill>
                <a:srgbClr val="D21B36"/>
              </a:solidFill>
              <a:latin typeface="微软雅黑" panose="020B0503020204020204" charset="-122"/>
              <a:ea typeface="微软雅黑" panose="020B0503020204020204" charset="-122"/>
            </a:endParaRPr>
          </a:p>
          <a:p>
            <a:pPr marL="285750" indent="-285750">
              <a:lnSpc>
                <a:spcPct val="200000"/>
              </a:lnSpc>
              <a:buFont typeface="Wingdings" panose="05000000000000000000" pitchFamily="2" charset="2"/>
              <a:buChar char="u"/>
            </a:pPr>
            <a:r>
              <a:rPr lang="zh-CN" altLang="en-US" sz="1400" b="1" dirty="0">
                <a:solidFill>
                  <a:srgbClr val="D21B36"/>
                </a:solidFill>
                <a:latin typeface="微软雅黑" panose="020B0503020204020204" charset="-122"/>
                <a:ea typeface="微软雅黑" panose="020B0503020204020204" charset="-122"/>
              </a:rPr>
              <a:t>影响因子：</a:t>
            </a:r>
            <a:r>
              <a:rPr lang="en-US" altLang="zh-CN" sz="1400" b="1" dirty="0">
                <a:solidFill>
                  <a:srgbClr val="D21B36"/>
                </a:solidFill>
                <a:latin typeface="微软雅黑" panose="020B0503020204020204" charset="-122"/>
                <a:ea typeface="微软雅黑" panose="020B0503020204020204" charset="-122"/>
              </a:rPr>
              <a:t>20.86</a:t>
            </a:r>
            <a:endParaRPr lang="en-US" altLang="zh-CN" sz="1400" b="1" dirty="0">
              <a:solidFill>
                <a:srgbClr val="D21B36"/>
              </a:solidFill>
              <a:latin typeface="微软雅黑" panose="020B0503020204020204" charset="-122"/>
              <a:ea typeface="微软雅黑" panose="020B0503020204020204" charset="-122"/>
            </a:endParaRPr>
          </a:p>
        </p:txBody>
      </p:sp>
      <p:sp>
        <p:nvSpPr>
          <p:cNvPr id="2" name="矩形 1"/>
          <p:cNvSpPr/>
          <p:nvPr/>
        </p:nvSpPr>
        <p:spPr>
          <a:xfrm>
            <a:off x="667074" y="1679810"/>
            <a:ext cx="11015940" cy="968375"/>
          </a:xfrm>
          <a:prstGeom prst="rect">
            <a:avLst/>
          </a:prstGeom>
        </p:spPr>
        <p:txBody>
          <a:bodyPr wrap="square">
            <a:spAutoFit/>
          </a:bodyPr>
          <a:p>
            <a:pPr algn="ctr">
              <a:lnSpc>
                <a:spcPct val="150000"/>
              </a:lnSpc>
            </a:pPr>
            <a:r>
              <a:rPr lang="zh-CN" altLang="en-US" sz="2000" b="1" dirty="0">
                <a:latin typeface="微软雅黑" panose="020B0503020204020204" charset="-122"/>
                <a:ea typeface="微软雅黑" panose="020B0503020204020204" charset="-122"/>
                <a:cs typeface="微软雅黑" panose="020B0503020204020204" charset="-122"/>
                <a:sym typeface="+mn-ea"/>
              </a:rPr>
              <a:t>基于单细胞测序揭秘人类巨核细胞的发育和起源</a:t>
            </a:r>
            <a:endParaRPr sz="2000" b="1" dirty="0">
              <a:solidFill>
                <a:srgbClr val="000000"/>
              </a:solidFill>
              <a:latin typeface="微软雅黑" panose="020B0503020204020204" charset="-122"/>
              <a:ea typeface="微软雅黑" panose="020B0503020204020204" charset="-122"/>
              <a:cs typeface="微软雅黑" panose="020B0503020204020204" charset="-122"/>
            </a:endParaRPr>
          </a:p>
          <a:p>
            <a:pPr algn="ctr">
              <a:lnSpc>
                <a:spcPct val="150000"/>
              </a:lnSpc>
            </a:pPr>
            <a:r>
              <a:rPr lang="en-US" altLang="zh-CN" b="1" dirty="0">
                <a:latin typeface="微软雅黑" panose="020B0503020204020204" charset="-122"/>
                <a:ea typeface="微软雅黑" panose="020B0503020204020204" charset="-122"/>
                <a:cs typeface="微软雅黑" panose="020B0503020204020204" charset="-122"/>
              </a:rPr>
              <a:t>Decoding Human Megakaryocyte Development</a:t>
            </a:r>
            <a:endParaRPr lang="en-US" altLang="zh-CN" b="1" dirty="0">
              <a:latin typeface="微软雅黑" panose="020B0503020204020204" charset="-122"/>
              <a:ea typeface="微软雅黑" panose="020B0503020204020204" charset="-122"/>
              <a:cs typeface="微软雅黑" panose="020B0503020204020204" charset="-122"/>
            </a:endParaRPr>
          </a:p>
        </p:txBody>
      </p:sp>
      <p:cxnSp>
        <p:nvCxnSpPr>
          <p:cNvPr id="4" name="直接连接符 3"/>
          <p:cNvCxnSpPr/>
          <p:nvPr/>
        </p:nvCxnSpPr>
        <p:spPr>
          <a:xfrm>
            <a:off x="4419600" y="3600450"/>
            <a:ext cx="4417695" cy="12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4419600" y="4031615"/>
            <a:ext cx="4427855" cy="6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419600" y="4482465"/>
            <a:ext cx="4427855" cy="184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4419600" y="4878705"/>
            <a:ext cx="4427855" cy="88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439920" y="5296535"/>
            <a:ext cx="4397375" cy="107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334174" y="2147356"/>
            <a:ext cx="5001524" cy="3394535"/>
            <a:chOff x="1326812" y="1571638"/>
            <a:chExt cx="4838830" cy="3284115"/>
          </a:xfrm>
        </p:grpSpPr>
        <p:sp>
          <p:nvSpPr>
            <p:cNvPr id="6" name="椭圆 5"/>
            <p:cNvSpPr/>
            <p:nvPr/>
          </p:nvSpPr>
          <p:spPr>
            <a:xfrm>
              <a:off x="1326812" y="1571638"/>
              <a:ext cx="3284115" cy="3284115"/>
            </a:xfrm>
            <a:prstGeom prst="ellipse">
              <a:avLst/>
            </a:prstGeom>
            <a:noFill/>
            <a:ln w="57150" cap="flat" cmpd="sng" algn="ctr">
              <a:solidFill>
                <a:srgbClr val="E8372F"/>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ysClr val="window" lastClr="FFFFFF"/>
                </a:solidFill>
                <a:effectLst/>
                <a:uLnTx/>
                <a:uFillTx/>
                <a:latin typeface="Arial" panose="020B0604020202020204"/>
                <a:ea typeface="微软雅黑" panose="020B0503020204020204" charset="-122"/>
                <a:cs typeface="+mn-ea"/>
                <a:sym typeface="+mn-lt"/>
              </a:endParaRPr>
            </a:p>
          </p:txBody>
        </p:sp>
        <p:sp>
          <p:nvSpPr>
            <p:cNvPr id="7" name="椭圆 6"/>
            <p:cNvSpPr/>
            <p:nvPr/>
          </p:nvSpPr>
          <p:spPr>
            <a:xfrm>
              <a:off x="2401412" y="2003889"/>
              <a:ext cx="2606148" cy="2606148"/>
            </a:xfrm>
            <a:prstGeom prst="ellipse">
              <a:avLst/>
            </a:prstGeom>
            <a:solidFill>
              <a:sysClr val="window" lastClr="FFFFFF">
                <a:lumMod val="95000"/>
              </a:sysClr>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Arial" panose="020B0604020202020204"/>
                <a:ea typeface="微软雅黑" panose="020B0503020204020204" charset="-122"/>
                <a:cs typeface="+mn-ea"/>
                <a:sym typeface="+mn-lt"/>
              </a:endParaRPr>
            </a:p>
          </p:txBody>
        </p:sp>
        <p:sp>
          <p:nvSpPr>
            <p:cNvPr id="8" name="文本框 23"/>
            <p:cNvSpPr txBox="1"/>
            <p:nvPr/>
          </p:nvSpPr>
          <p:spPr>
            <a:xfrm>
              <a:off x="2223145" y="2964532"/>
              <a:ext cx="3942497" cy="68485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dirty="0">
                  <a:ln>
                    <a:noFill/>
                  </a:ln>
                  <a:solidFill>
                    <a:srgbClr val="E8372F"/>
                  </a:solidFill>
                  <a:effectLst/>
                  <a:uLnTx/>
                  <a:uFillTx/>
                  <a:latin typeface="Arial" panose="020B0604020202020204"/>
                  <a:ea typeface="微软雅黑" panose="020B0503020204020204" charset="-122"/>
                  <a:cs typeface="+mn-ea"/>
                  <a:sym typeface="+mn-lt"/>
                </a:rPr>
                <a:t>目录</a:t>
              </a:r>
              <a:r>
                <a:rPr kumimoji="0" lang="en-US" altLang="zh-CN" sz="4000" b="1" i="0" u="none" strike="noStrike" kern="1200" cap="none" spc="0" normalizeH="0" baseline="0" noProof="0" dirty="0">
                  <a:ln>
                    <a:noFill/>
                  </a:ln>
                  <a:solidFill>
                    <a:srgbClr val="E8372F"/>
                  </a:solidFill>
                  <a:effectLst/>
                  <a:uLnTx/>
                  <a:uFillTx/>
                  <a:latin typeface="Arial" panose="020B0604020202020204"/>
                  <a:ea typeface="微软雅黑" panose="020B0503020204020204" charset="-122"/>
                  <a:cs typeface="+mn-ea"/>
                  <a:sym typeface="+mn-lt"/>
                </a:rPr>
                <a:t>/content</a:t>
              </a:r>
              <a:endParaRPr kumimoji="0" lang="zh-CN" altLang="en-US" sz="4000" b="1" i="0" u="none" strike="noStrike" kern="1200" cap="none" spc="0" normalizeH="0" baseline="0" noProof="0" dirty="0">
                <a:ln>
                  <a:noFill/>
                </a:ln>
                <a:solidFill>
                  <a:srgbClr val="E8372F"/>
                </a:solidFill>
                <a:effectLst/>
                <a:uLnTx/>
                <a:uFillTx/>
                <a:latin typeface="Arial" panose="020B0604020202020204"/>
                <a:ea typeface="微软雅黑" panose="020B0503020204020204" charset="-122"/>
                <a:cs typeface="+mn-ea"/>
                <a:sym typeface="+mn-lt"/>
              </a:endParaRPr>
            </a:p>
          </p:txBody>
        </p:sp>
      </p:grpSp>
      <p:sp>
        <p:nvSpPr>
          <p:cNvPr id="9" name="文本框 8"/>
          <p:cNvSpPr txBox="1"/>
          <p:nvPr/>
        </p:nvSpPr>
        <p:spPr>
          <a:xfrm>
            <a:off x="7274933" y="2225842"/>
            <a:ext cx="3582893" cy="2935547"/>
          </a:xfrm>
          <a:prstGeom prst="rect">
            <a:avLst/>
          </a:prstGeom>
          <a:noFill/>
        </p:spPr>
        <p:txBody>
          <a:bodyPr wrap="square" rtlCol="0">
            <a:spAutoFit/>
          </a:bodyPr>
          <a:lstStyle/>
          <a:p>
            <a:pPr>
              <a:lnSpc>
                <a:spcPct val="200000"/>
              </a:lnSpc>
            </a:pPr>
            <a:r>
              <a:rPr kumimoji="1" lang="zh-CN" altLang="en-US" sz="2400" dirty="0">
                <a:latin typeface="微软雅黑" panose="020B0503020204020204" charset="-122"/>
                <a:ea typeface="微软雅黑" panose="020B0503020204020204" charset="-122"/>
                <a:cs typeface="Times New Roman" panose="02020603050405020304" pitchFamily="18" charset="0"/>
              </a:rPr>
              <a:t>一、研究背景</a:t>
            </a:r>
            <a:endParaRPr kumimoji="1" lang="en-US" altLang="zh-CN" sz="2400" dirty="0">
              <a:latin typeface="微软雅黑" panose="020B0503020204020204" charset="-122"/>
              <a:ea typeface="微软雅黑" panose="020B0503020204020204" charset="-122"/>
              <a:cs typeface="Times New Roman" panose="02020603050405020304" pitchFamily="18" charset="0"/>
            </a:endParaRPr>
          </a:p>
          <a:p>
            <a:pPr>
              <a:lnSpc>
                <a:spcPct val="200000"/>
              </a:lnSpc>
            </a:pPr>
            <a:r>
              <a:rPr kumimoji="1" lang="zh-CN" altLang="en-US" sz="2400" dirty="0">
                <a:latin typeface="微软雅黑" panose="020B0503020204020204" charset="-122"/>
                <a:ea typeface="微软雅黑" panose="020B0503020204020204" charset="-122"/>
                <a:cs typeface="Times New Roman" panose="02020603050405020304" pitchFamily="18" charset="0"/>
              </a:rPr>
              <a:t>二、研究思路</a:t>
            </a:r>
            <a:endParaRPr kumimoji="1" lang="en-US" altLang="zh-CN" sz="2400" dirty="0">
              <a:latin typeface="微软雅黑" panose="020B0503020204020204" charset="-122"/>
              <a:ea typeface="微软雅黑" panose="020B0503020204020204" charset="-122"/>
              <a:cs typeface="Times New Roman" panose="02020603050405020304" pitchFamily="18" charset="0"/>
            </a:endParaRPr>
          </a:p>
          <a:p>
            <a:pPr>
              <a:lnSpc>
                <a:spcPct val="200000"/>
              </a:lnSpc>
            </a:pPr>
            <a:r>
              <a:rPr kumimoji="1" lang="zh-CN" altLang="en-US" sz="2400" dirty="0">
                <a:latin typeface="微软雅黑" panose="020B0503020204020204" charset="-122"/>
                <a:ea typeface="微软雅黑" panose="020B0503020204020204" charset="-122"/>
                <a:cs typeface="Times New Roman" panose="02020603050405020304" pitchFamily="18" charset="0"/>
              </a:rPr>
              <a:t>三、研究结果</a:t>
            </a:r>
            <a:endParaRPr kumimoji="1" lang="en-US" altLang="zh-CN" sz="2400" dirty="0">
              <a:latin typeface="微软雅黑" panose="020B0503020204020204" charset="-122"/>
              <a:ea typeface="微软雅黑" panose="020B0503020204020204" charset="-122"/>
              <a:cs typeface="Times New Roman" panose="02020603050405020304" pitchFamily="18" charset="0"/>
            </a:endParaRPr>
          </a:p>
          <a:p>
            <a:pPr>
              <a:lnSpc>
                <a:spcPct val="200000"/>
              </a:lnSpc>
            </a:pPr>
            <a:r>
              <a:rPr kumimoji="1" lang="zh-CN" altLang="en-US" sz="2400" dirty="0">
                <a:latin typeface="微软雅黑" panose="020B0503020204020204" charset="-122"/>
                <a:ea typeface="微软雅黑" panose="020B0503020204020204" charset="-122"/>
                <a:cs typeface="Times New Roman" panose="02020603050405020304" pitchFamily="18" charset="0"/>
              </a:rPr>
              <a:t>四、亮点与不足</a:t>
            </a:r>
            <a:endParaRPr kumimoji="1" lang="en-US" altLang="zh-CN" sz="24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75665" y="287140"/>
            <a:ext cx="10440670" cy="639445"/>
          </a:xfrm>
        </p:spPr>
        <p:txBody>
          <a:bodyPr/>
          <a:lstStyle/>
          <a:p>
            <a:r>
              <a:rPr lang="zh-CN" altLang="en-US" dirty="0">
                <a:latin typeface="微软雅黑" panose="020B0503020204020204" charset="-122"/>
                <a:ea typeface="微软雅黑" panose="020B0503020204020204" charset="-122"/>
              </a:rPr>
              <a:t>一、</a:t>
            </a:r>
            <a:r>
              <a:rPr lang="zh-CN" altLang="en-US" dirty="0">
                <a:latin typeface="微软雅黑" panose="020B0503020204020204" charset="-122"/>
                <a:ea typeface="微软雅黑" panose="020B0503020204020204" charset="-122"/>
              </a:rPr>
              <a:t>研究背景</a:t>
            </a:r>
            <a:endParaRPr lang="zh-CN" altLang="en-US" dirty="0">
              <a:latin typeface="微软雅黑" panose="020B0503020204020204" charset="-122"/>
              <a:ea typeface="微软雅黑" panose="020B0503020204020204" charset="-122"/>
            </a:endParaRPr>
          </a:p>
        </p:txBody>
      </p:sp>
      <p:sp>
        <p:nvSpPr>
          <p:cNvPr id="7" name="矩形 6"/>
          <p:cNvSpPr/>
          <p:nvPr/>
        </p:nvSpPr>
        <p:spPr>
          <a:xfrm>
            <a:off x="751840" y="1581150"/>
            <a:ext cx="6659245" cy="4407535"/>
          </a:xfrm>
          <a:prstGeom prst="rect">
            <a:avLst/>
          </a:prstGeom>
        </p:spPr>
        <p:txBody>
          <a:bodyPr wrap="square">
            <a:spAutoFit/>
          </a:bodyPr>
          <a:lstStyle/>
          <a:p>
            <a:pPr marL="285750" indent="-285750">
              <a:lnSpc>
                <a:spcPct val="130000"/>
              </a:lnSpc>
              <a:buFont typeface="Wingdings" panose="05000000000000000000" pitchFamily="2" charset="2"/>
              <a:buChar char="u"/>
            </a:pPr>
            <a:r>
              <a:rPr dirty="0">
                <a:solidFill>
                  <a:prstClr val="black"/>
                </a:solidFill>
                <a:latin typeface="微软雅黑" panose="020B0503020204020204" charset="-122"/>
                <a:ea typeface="微软雅黑" panose="020B0503020204020204" charset="-122"/>
              </a:rPr>
              <a:t>巨核细胞(MKs)</a:t>
            </a:r>
            <a:r>
              <a:rPr lang="zh-CN" dirty="0">
                <a:solidFill>
                  <a:prstClr val="black"/>
                </a:solidFill>
                <a:latin typeface="微软雅黑" panose="020B0503020204020204" charset="-122"/>
                <a:ea typeface="微软雅黑" panose="020B0503020204020204" charset="-122"/>
              </a:rPr>
              <a:t>是骨髓中一种从造血干细胞分化而来的细胞，胞体巨大，且数量少。其产生的血小板对机体的止血功能极为重要。 除此之外，近年的研究还发现巨核细胞还发挥着如作为微环境成分调控造血干细胞的静息及参与机体的免疫调节等</a:t>
            </a:r>
            <a:r>
              <a:rPr lang="zh-CN" dirty="0">
                <a:solidFill>
                  <a:prstClr val="black"/>
                </a:solidFill>
                <a:latin typeface="微软雅黑" panose="020B0503020204020204" charset="-122"/>
                <a:ea typeface="微软雅黑" panose="020B0503020204020204" charset="-122"/>
                <a:sym typeface="+mn-ea"/>
              </a:rPr>
              <a:t>多种功能</a:t>
            </a:r>
            <a:r>
              <a:rPr lang="zh-CN" dirty="0">
                <a:solidFill>
                  <a:prstClr val="black"/>
                </a:solidFill>
                <a:latin typeface="微软雅黑" panose="020B0503020204020204" charset="-122"/>
                <a:ea typeface="微软雅黑" panose="020B0503020204020204" charset="-122"/>
              </a:rPr>
              <a:t>。</a:t>
            </a:r>
            <a:endParaRPr lang="zh-CN" dirty="0">
              <a:solidFill>
                <a:prstClr val="black"/>
              </a:solidFill>
              <a:latin typeface="微软雅黑" panose="020B0503020204020204" charset="-122"/>
              <a:ea typeface="微软雅黑" panose="020B0503020204020204" charset="-122"/>
            </a:endParaRPr>
          </a:p>
          <a:p>
            <a:pPr marL="285750" indent="-285750">
              <a:lnSpc>
                <a:spcPct val="130000"/>
              </a:lnSpc>
              <a:buFont typeface="Wingdings" panose="05000000000000000000" pitchFamily="2" charset="2"/>
              <a:buChar char="u"/>
            </a:pPr>
            <a:r>
              <a:rPr lang="zh-CN" dirty="0">
                <a:solidFill>
                  <a:prstClr val="black"/>
                </a:solidFill>
                <a:latin typeface="微软雅黑" panose="020B0503020204020204" charset="-122"/>
                <a:ea typeface="微软雅黑" panose="020B0503020204020204" charset="-122"/>
              </a:rPr>
              <a:t>不同的功能是由相同还是不同特性的巨核细胞来实现的仍然未知。同时，人多能干细胞为血小板再生提供了新的来源，然而目前体外产生血小板（</a:t>
            </a:r>
            <a:r>
              <a:rPr lang="en-US" altLang="zh-CN" dirty="0">
                <a:solidFill>
                  <a:prstClr val="black"/>
                </a:solidFill>
                <a:latin typeface="微软雅黑" panose="020B0503020204020204" charset="-122"/>
                <a:ea typeface="微软雅黑" panose="020B0503020204020204" charset="-122"/>
              </a:rPr>
              <a:t>hPSC</a:t>
            </a:r>
            <a:r>
              <a:rPr lang="zh-CN" altLang="en-US" dirty="0">
                <a:solidFill>
                  <a:prstClr val="black"/>
                </a:solidFill>
                <a:latin typeface="微软雅黑" panose="020B0503020204020204" charset="-122"/>
                <a:ea typeface="微软雅黑" panose="020B0503020204020204" charset="-122"/>
              </a:rPr>
              <a:t>模型</a:t>
            </a:r>
            <a:r>
              <a:rPr lang="zh-CN" dirty="0">
                <a:solidFill>
                  <a:prstClr val="black"/>
                </a:solidFill>
                <a:latin typeface="微软雅黑" panose="020B0503020204020204" charset="-122"/>
                <a:ea typeface="微软雅黑" panose="020B0503020204020204" charset="-122"/>
              </a:rPr>
              <a:t>）效率仍然较低且功能不完善。</a:t>
            </a:r>
            <a:endParaRPr lang="zh-CN" dirty="0">
              <a:solidFill>
                <a:prstClr val="black"/>
              </a:solidFill>
              <a:latin typeface="微软雅黑" panose="020B0503020204020204" charset="-122"/>
              <a:ea typeface="微软雅黑" panose="020B0503020204020204" charset="-122"/>
            </a:endParaRPr>
          </a:p>
          <a:p>
            <a:pPr marL="285750" indent="-285750">
              <a:lnSpc>
                <a:spcPct val="130000"/>
              </a:lnSpc>
              <a:buFont typeface="Wingdings" panose="05000000000000000000" pitchFamily="2" charset="2"/>
              <a:buChar char="u"/>
            </a:pPr>
            <a:r>
              <a:rPr lang="en-US" altLang="zh-CN" dirty="0">
                <a:solidFill>
                  <a:prstClr val="black"/>
                </a:solidFill>
                <a:latin typeface="微软雅黑" panose="020B0503020204020204" charset="-122"/>
                <a:ea typeface="微软雅黑" panose="020B0503020204020204" charset="-122"/>
              </a:rPr>
              <a:t>人类造血系统的发展始于孕后3-4周(WPC)</a:t>
            </a:r>
            <a:r>
              <a:rPr lang="zh-CN" altLang="en-US" dirty="0">
                <a:solidFill>
                  <a:prstClr val="black"/>
                </a:solidFill>
                <a:latin typeface="微软雅黑" panose="020B0503020204020204" charset="-122"/>
                <a:ea typeface="微软雅黑" panose="020B0503020204020204" charset="-122"/>
              </a:rPr>
              <a:t>。</a:t>
            </a:r>
            <a:r>
              <a:rPr lang="en-US" altLang="zh-CN" dirty="0">
                <a:solidFill>
                  <a:prstClr val="black"/>
                </a:solidFill>
                <a:latin typeface="微软雅黑" panose="020B0503020204020204" charset="-122"/>
                <a:ea typeface="微软雅黑" panose="020B0503020204020204" charset="-122"/>
              </a:rPr>
              <a:t>MKs在早期发育中的极端罕见，以及人类胚胎和胎儿组织的可及性有限，巨核生成过程的研究相对不足</a:t>
            </a:r>
            <a:r>
              <a:rPr lang="zh-CN" altLang="en-US" dirty="0">
                <a:solidFill>
                  <a:prstClr val="black"/>
                </a:solidFill>
                <a:latin typeface="微软雅黑" panose="020B0503020204020204" charset="-122"/>
                <a:ea typeface="微软雅黑" panose="020B0503020204020204" charset="-122"/>
              </a:rPr>
              <a:t>。</a:t>
            </a:r>
            <a:endParaRPr lang="zh-CN" altLang="en-US" dirty="0">
              <a:solidFill>
                <a:prstClr val="black"/>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7581265" y="1827530"/>
            <a:ext cx="4010660" cy="40817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75665" y="199495"/>
            <a:ext cx="10440670" cy="639445"/>
          </a:xfrm>
        </p:spPr>
        <p:txBody>
          <a:bodyPr/>
          <a:lstStyle/>
          <a:p>
            <a:r>
              <a:rPr lang="zh-CN" altLang="en-US" dirty="0">
                <a:latin typeface="微软雅黑" panose="020B0503020204020204" charset="-122"/>
                <a:ea typeface="微软雅黑" panose="020B0503020204020204" charset="-122"/>
                <a:cs typeface="微软雅黑" panose="020B0503020204020204" charset="-122"/>
              </a:rPr>
              <a:t>二、研究思路</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材料与方法</a:t>
            </a:r>
            <a:endParaRPr lang="zh-CN" altLang="en-US" dirty="0">
              <a:latin typeface="微软雅黑" panose="020B0503020204020204" charset="-122"/>
              <a:ea typeface="微软雅黑" panose="020B0503020204020204" charset="-122"/>
              <a:cs typeface="微软雅黑" panose="020B0503020204020204" charset="-122"/>
            </a:endParaRPr>
          </a:p>
        </p:txBody>
      </p:sp>
      <p:grpSp>
        <p:nvGrpSpPr>
          <p:cNvPr id="6" name="组合 5"/>
          <p:cNvGrpSpPr/>
          <p:nvPr/>
        </p:nvGrpSpPr>
        <p:grpSpPr>
          <a:xfrm>
            <a:off x="1092835" y="2338070"/>
            <a:ext cx="4954270" cy="3288665"/>
            <a:chOff x="683568" y="3494165"/>
            <a:chExt cx="9658303" cy="4512350"/>
          </a:xfrm>
        </p:grpSpPr>
        <p:sp>
          <p:nvSpPr>
            <p:cNvPr id="7" name="矩形 6"/>
            <p:cNvSpPr/>
            <p:nvPr/>
          </p:nvSpPr>
          <p:spPr>
            <a:xfrm>
              <a:off x="828502" y="3654159"/>
              <a:ext cx="9513369" cy="4073226"/>
            </a:xfrm>
            <a:prstGeom prst="rect">
              <a:avLst/>
            </a:prstGeom>
          </p:spPr>
          <p:txBody>
            <a:bodyPr wrap="square">
              <a:spAutoFit/>
            </a:bodyPr>
            <a:lstStyle/>
            <a:p>
              <a:pPr marL="285750" indent="-285750">
                <a:lnSpc>
                  <a:spcPct val="130000"/>
                </a:lnSpc>
                <a:buFont typeface="Arial" panose="020B0604020202020204" pitchFamily="34" charset="0"/>
                <a:buChar char="•"/>
              </a:pPr>
              <a:r>
                <a:rPr lang="zh-CN" altLang="en-US" b="1" dirty="0">
                  <a:solidFill>
                    <a:srgbClr val="000000"/>
                  </a:solidFill>
                  <a:latin typeface="微软雅黑" panose="020B0503020204020204" charset="-122"/>
                  <a:ea typeface="微软雅黑" panose="020B0503020204020204" charset="-122"/>
                </a:rPr>
                <a:t>样本选择：</a:t>
              </a:r>
              <a:endParaRPr lang="zh-CN" altLang="en-US" b="1" dirty="0">
                <a:solidFill>
                  <a:srgbClr val="000000"/>
                </a:solidFill>
                <a:latin typeface="微软雅黑" panose="020B0503020204020204" charset="-122"/>
                <a:ea typeface="微软雅黑" panose="020B0503020204020204" charset="-122"/>
              </a:endParaRPr>
            </a:p>
            <a:p>
              <a:pPr indent="0">
                <a:lnSpc>
                  <a:spcPct val="130000"/>
                </a:lnSpc>
                <a:buFont typeface="Arial" panose="020B0604020202020204" pitchFamily="34" charset="0"/>
                <a:buNone/>
              </a:pPr>
              <a:r>
                <a:rPr lang="en-US" altLang="zh-CN" dirty="0">
                  <a:solidFill>
                    <a:srgbClr val="000000"/>
                  </a:solidFill>
                  <a:latin typeface="微软雅黑" panose="020B0503020204020204" charset="-122"/>
                  <a:ea typeface="微软雅黑" panose="020B0503020204020204" charset="-122"/>
                </a:rPr>
                <a:t>    </a:t>
              </a: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  4个WPC的两个胚胎卵黄囊（</a:t>
              </a: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YS）标本</a:t>
              </a:r>
              <a:endPar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endParaRPr>
            </a:p>
            <a:p>
              <a:pPr indent="0">
                <a:lnSpc>
                  <a:spcPct val="130000"/>
                </a:lnSpc>
                <a:buFont typeface="Arial" panose="020B0604020202020204" pitchFamily="34" charset="0"/>
                <a:buNone/>
              </a:pP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      8个WPC的两个胎儿肝脏（</a:t>
              </a: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FL）标本 </a:t>
              </a:r>
              <a:endPar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endParaRPr>
            </a:p>
            <a:p>
              <a:pPr indent="0">
                <a:lnSpc>
                  <a:spcPct val="130000"/>
                </a:lnSpc>
                <a:buFont typeface="Arial" panose="020B0604020202020204" pitchFamily="34" charset="0"/>
                <a:buNone/>
              </a:pPr>
              <a:r>
                <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rPr>
                <a:t>      hESC来源</a:t>
              </a: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不同分化时间的造血细胞</a:t>
              </a:r>
              <a:endPar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endParaRPr>
            </a:p>
            <a:p>
              <a:pPr indent="0">
                <a:lnSpc>
                  <a:spcPct val="130000"/>
                </a:lnSpc>
                <a:buFont typeface="Arial" panose="020B0604020202020204" pitchFamily="34" charset="0"/>
                <a:buNone/>
              </a:pPr>
              <a:endPar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endParaRPr>
            </a:p>
            <a:p>
              <a:pPr marL="285750" indent="-285750">
                <a:lnSpc>
                  <a:spcPct val="130000"/>
                </a:lnSpc>
                <a:buFont typeface="Arial" panose="020B0604020202020204" pitchFamily="34" charset="0"/>
                <a:buChar char="•"/>
              </a:pPr>
              <a:r>
                <a:rPr lang="zh-CN" altLang="en-US" b="1" dirty="0">
                  <a:latin typeface="微软雅黑" panose="020B0503020204020204" charset="-122"/>
                  <a:ea typeface="微软雅黑" panose="020B0503020204020204" charset="-122"/>
                </a:rPr>
                <a:t>研究方法：</a:t>
              </a:r>
              <a:endParaRPr lang="zh-CN" altLang="en-US" b="1" dirty="0">
                <a:latin typeface="微软雅黑" panose="020B0503020204020204" charset="-122"/>
                <a:ea typeface="微软雅黑" panose="020B0503020204020204" charset="-122"/>
              </a:endParaRPr>
            </a:p>
            <a:p>
              <a:pPr indent="0">
                <a:lnSpc>
                  <a:spcPct val="130000"/>
                </a:lnSpc>
                <a:buFont typeface="Arial" panose="020B0604020202020204" pitchFamily="34" charset="0"/>
                <a:buNone/>
              </a:pPr>
              <a:r>
                <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rPr>
                <a:t>    10X Genomics </a:t>
              </a:r>
              <a:r>
                <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rPr>
                <a:t>SCRNA-seq</a:t>
              </a:r>
              <a:endPar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endParaRPr>
            </a:p>
            <a:p>
              <a:pPr indent="0">
                <a:lnSpc>
                  <a:spcPct val="130000"/>
                </a:lnSpc>
                <a:buFont typeface="Arial" panose="020B0604020202020204" pitchFamily="34" charset="0"/>
                <a:buNone/>
              </a:pPr>
              <a:endParaRPr lang="en-US" altLang="zh-CN" dirty="0">
                <a:latin typeface="微软雅黑" panose="020B0503020204020204" charset="-122"/>
                <a:ea typeface="微软雅黑" panose="020B0503020204020204" charset="-122"/>
              </a:endParaRPr>
            </a:p>
          </p:txBody>
        </p:sp>
        <p:sp>
          <p:nvSpPr>
            <p:cNvPr id="8" name="矩形 7"/>
            <p:cNvSpPr/>
            <p:nvPr/>
          </p:nvSpPr>
          <p:spPr>
            <a:xfrm>
              <a:off x="683568" y="3494165"/>
              <a:ext cx="9330252" cy="4512350"/>
            </a:xfrm>
            <a:prstGeom prst="rect">
              <a:avLst/>
            </a:prstGeom>
            <a:noFill/>
            <a:ln w="9525">
              <a:solidFill>
                <a:srgbClr val="E837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custDataLst>
              <p:tags r:id="rId1"/>
            </p:custDataLst>
          </p:nvPr>
        </p:nvPicPr>
        <p:blipFill>
          <a:blip r:embed="rId2"/>
          <a:stretch>
            <a:fillRect/>
          </a:stretch>
        </p:blipFill>
        <p:spPr>
          <a:xfrm>
            <a:off x="6858635" y="1804670"/>
            <a:ext cx="4425950" cy="44132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75665" y="209392"/>
            <a:ext cx="10440670" cy="639445"/>
          </a:xfrm>
        </p:spPr>
        <p:txBody>
          <a:bodyPr/>
          <a:lstStyle/>
          <a:p>
            <a:r>
              <a:rPr lang="zh-CN" altLang="en-US" dirty="0">
                <a:latin typeface="微软雅黑" panose="020B0503020204020204" charset="-122"/>
                <a:ea typeface="微软雅黑" panose="020B0503020204020204" charset="-122"/>
                <a:cs typeface="微软雅黑" panose="020B0503020204020204" charset="-122"/>
              </a:rPr>
              <a:t>二、研究思路</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材料与方法</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1046092" y="1735170"/>
            <a:ext cx="4609458" cy="368300"/>
          </a:xfrm>
          <a:prstGeom prst="rect">
            <a:avLst/>
          </a:prstGeom>
          <a:noFill/>
        </p:spPr>
        <p:txBody>
          <a:bodyPr wrap="square">
            <a:spAutoFit/>
          </a:bodyPr>
          <a:lstStyle/>
          <a:p>
            <a:r>
              <a:rPr lang="zh-CN" altLang="en-US" dirty="0">
                <a:solidFill>
                  <a:srgbClr val="E8372F"/>
                </a:solidFill>
                <a:latin typeface="微软雅黑" panose="020B0503020204020204" charset="-122"/>
                <a:ea typeface="微软雅黑" panose="020B0503020204020204" charset="-122"/>
              </a:rPr>
              <a:t>研究要点</a:t>
            </a:r>
            <a:endParaRPr lang="zh-CN" altLang="en-US" dirty="0">
              <a:solidFill>
                <a:srgbClr val="E8372F"/>
              </a:solidFill>
              <a:latin typeface="微软雅黑" panose="020B0503020204020204" charset="-122"/>
              <a:ea typeface="微软雅黑" panose="020B0503020204020204" charset="-122"/>
            </a:endParaRPr>
          </a:p>
        </p:txBody>
      </p:sp>
      <p:sp>
        <p:nvSpPr>
          <p:cNvPr id="8" name="矩形 7"/>
          <p:cNvSpPr/>
          <p:nvPr/>
        </p:nvSpPr>
        <p:spPr>
          <a:xfrm>
            <a:off x="1025951" y="1565134"/>
            <a:ext cx="4359859" cy="4742796"/>
          </a:xfrm>
          <a:prstGeom prst="rect">
            <a:avLst/>
          </a:prstGeom>
          <a:noFill/>
          <a:ln w="9525">
            <a:solidFill>
              <a:srgbClr val="E837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文本框 9"/>
          <p:cNvSpPr txBox="1"/>
          <p:nvPr/>
        </p:nvSpPr>
        <p:spPr>
          <a:xfrm>
            <a:off x="1156815" y="2305316"/>
            <a:ext cx="3812633" cy="2584450"/>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构建</a:t>
            </a:r>
            <a:r>
              <a:rPr kumimoji="0" lang="en-US" altLang="zh-CN"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YS</a:t>
            </a:r>
            <a:r>
              <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a:t>
            </a:r>
            <a:r>
              <a:rPr kumimoji="0" lang="en-US" altLang="zh-CN"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FL</a:t>
            </a:r>
            <a:r>
              <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a:t>
            </a:r>
            <a:r>
              <a:rPr kumimoji="0" lang="en-US" altLang="zh-CN"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hESC</a:t>
            </a:r>
            <a:r>
              <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的</a:t>
            </a:r>
            <a:r>
              <a:rPr kumimoji="0" lang="en-US" altLang="zh-CN"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MKs</a:t>
            </a:r>
            <a:r>
              <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表达图谱</a:t>
            </a:r>
            <a:endPar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进行</a:t>
            </a:r>
            <a:r>
              <a:rPr kumimoji="0" lang="en-US" altLang="zh-CN"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YS</a:t>
            </a:r>
            <a:r>
              <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和</a:t>
            </a:r>
            <a:r>
              <a:rPr kumimoji="0" lang="en-US" altLang="zh-CN"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FL</a:t>
            </a:r>
            <a:r>
              <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a:t>
            </a:r>
            <a:r>
              <a:rPr lang="en-US" altLang="zh-CN"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sym typeface="+mn-ea"/>
              </a:rPr>
              <a:t>hESC</a:t>
            </a:r>
            <a:r>
              <a:rPr lang="zh-CN" altLang="en-US"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sym typeface="+mn-ea"/>
              </a:rPr>
              <a:t>巨核细胞的差异比较</a:t>
            </a:r>
            <a:endPar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揭示</a:t>
            </a:r>
            <a:r>
              <a:rPr kumimoji="0" lang="en-US" altLang="zh-CN"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MKs</a:t>
            </a:r>
            <a:r>
              <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细胞异质性及发育轨迹</a:t>
            </a:r>
            <a:endPar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筛选巨核细胞的特异性标记</a:t>
            </a:r>
            <a:endPar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5759450" y="1562100"/>
            <a:ext cx="5899150" cy="45104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75665" y="189489"/>
            <a:ext cx="10440670" cy="639445"/>
          </a:xfrm>
        </p:spPr>
        <p:txBody>
          <a:bodyPr/>
          <a:lstStyle/>
          <a:p>
            <a:r>
              <a:rPr lang="zh-CN" altLang="en-US" dirty="0">
                <a:latin typeface="微软雅黑" panose="020B0503020204020204" charset="-122"/>
                <a:ea typeface="微软雅黑" panose="020B0503020204020204" charset="-122"/>
              </a:rPr>
              <a:t>三、研究结果</a:t>
            </a:r>
            <a:endParaRPr lang="zh-CN" altLang="en-US" dirty="0">
              <a:latin typeface="微软雅黑" panose="020B0503020204020204" charset="-122"/>
              <a:ea typeface="微软雅黑" panose="020B0503020204020204" charset="-122"/>
            </a:endParaRPr>
          </a:p>
        </p:txBody>
      </p:sp>
      <p:sp>
        <p:nvSpPr>
          <p:cNvPr id="8" name="矩形 7"/>
          <p:cNvSpPr/>
          <p:nvPr/>
        </p:nvSpPr>
        <p:spPr>
          <a:xfrm>
            <a:off x="916528" y="1681163"/>
            <a:ext cx="7677056" cy="368300"/>
          </a:xfrm>
          <a:prstGeom prst="rect">
            <a:avLst/>
          </a:prstGeom>
        </p:spPr>
        <p:txBody>
          <a:bodyPr wrap="square">
            <a:spAutoFit/>
          </a:bodyPr>
          <a:lstStyle/>
          <a:p>
            <a:pPr marL="285750" indent="-285750">
              <a:buFont typeface="Arial" panose="020B0604020202020204" pitchFamily="34" charset="0"/>
              <a:buChar char="•"/>
            </a:pPr>
            <a:r>
              <a:rPr lang="en-US" altLang="zh-CN" dirty="0">
                <a:solidFill>
                  <a:prstClr val="black"/>
                </a:solidFill>
                <a:latin typeface="微软雅黑" panose="020B0503020204020204" charset="-122"/>
                <a:ea typeface="微软雅黑" panose="020B0503020204020204" charset="-122"/>
                <a:cs typeface="Times New Roman" panose="02020603050405020304" pitchFamily="18" charset="0"/>
              </a:rPr>
              <a:t>YS</a:t>
            </a:r>
            <a:r>
              <a:rPr lang="zh-CN" altLang="zh-CN" dirty="0">
                <a:solidFill>
                  <a:prstClr val="black"/>
                </a:solidFill>
                <a:latin typeface="微软雅黑" panose="020B0503020204020204" charset="-122"/>
                <a:ea typeface="微软雅黑" panose="020B0503020204020204" charset="-122"/>
                <a:cs typeface="Times New Roman" panose="02020603050405020304" pitchFamily="18" charset="0"/>
              </a:rPr>
              <a:t>鉴定出</a:t>
            </a:r>
            <a:r>
              <a:rPr lang="en-US" altLang="zh-CN" dirty="0">
                <a:solidFill>
                  <a:prstClr val="black"/>
                </a:solidFill>
                <a:latin typeface="微软雅黑" panose="020B0503020204020204" charset="-122"/>
                <a:ea typeface="微软雅黑" panose="020B0503020204020204" charset="-122"/>
                <a:cs typeface="Times New Roman" panose="02020603050405020304" pitchFamily="18" charset="0"/>
              </a:rPr>
              <a:t> 9 </a:t>
            </a:r>
            <a:r>
              <a:rPr lang="zh-CN" altLang="zh-CN" dirty="0">
                <a:solidFill>
                  <a:prstClr val="black"/>
                </a:solidFill>
                <a:latin typeface="微软雅黑" panose="020B0503020204020204" charset="-122"/>
                <a:ea typeface="微软雅黑" panose="020B0503020204020204" charset="-122"/>
                <a:cs typeface="Times New Roman" panose="02020603050405020304" pitchFamily="18" charset="0"/>
              </a:rPr>
              <a:t>种细胞类型</a:t>
            </a:r>
            <a:r>
              <a:rPr lang="zh-CN" dirty="0">
                <a:solidFill>
                  <a:prstClr val="black"/>
                </a:solidFill>
                <a:latin typeface="微软雅黑" panose="020B0503020204020204" charset="-122"/>
                <a:ea typeface="微软雅黑" panose="020B0503020204020204" charset="-122"/>
                <a:cs typeface="Times New Roman" panose="02020603050405020304" pitchFamily="18" charset="0"/>
              </a:rPr>
              <a:t>；</a:t>
            </a:r>
            <a:r>
              <a:rPr lang="en-US" altLang="zh-CN" dirty="0">
                <a:solidFill>
                  <a:prstClr val="black"/>
                </a:solidFill>
                <a:latin typeface="微软雅黑" panose="020B0503020204020204" charset="-122"/>
                <a:ea typeface="微软雅黑" panose="020B0503020204020204" charset="-122"/>
                <a:cs typeface="Times New Roman" panose="02020603050405020304" pitchFamily="18" charset="0"/>
              </a:rPr>
              <a:t>FL</a:t>
            </a:r>
            <a:r>
              <a:rPr lang="zh-CN" altLang="en-US" dirty="0">
                <a:solidFill>
                  <a:prstClr val="black"/>
                </a:solidFill>
                <a:latin typeface="微软雅黑" panose="020B0503020204020204" charset="-122"/>
                <a:ea typeface="微软雅黑" panose="020B0503020204020204" charset="-122"/>
                <a:cs typeface="Times New Roman" panose="02020603050405020304" pitchFamily="18" charset="0"/>
              </a:rPr>
              <a:t>鉴定出</a:t>
            </a:r>
            <a:r>
              <a:rPr lang="en-US" altLang="zh-CN" dirty="0">
                <a:solidFill>
                  <a:prstClr val="black"/>
                </a:solidFill>
                <a:latin typeface="微软雅黑" panose="020B0503020204020204" charset="-122"/>
                <a:ea typeface="微软雅黑" panose="020B0503020204020204" charset="-122"/>
                <a:cs typeface="Times New Roman" panose="02020603050405020304" pitchFamily="18" charset="0"/>
              </a:rPr>
              <a:t>15</a:t>
            </a:r>
            <a:r>
              <a:rPr lang="zh-CN" altLang="en-US" dirty="0">
                <a:solidFill>
                  <a:prstClr val="black"/>
                </a:solidFill>
                <a:latin typeface="微软雅黑" panose="020B0503020204020204" charset="-122"/>
                <a:ea typeface="微软雅黑" panose="020B0503020204020204" charset="-122"/>
                <a:cs typeface="Times New Roman" panose="02020603050405020304" pitchFamily="18" charset="0"/>
              </a:rPr>
              <a:t>种细胞类型</a:t>
            </a:r>
            <a:endParaRPr lang="zh-CN" altLang="en-US" dirty="0">
              <a:solidFill>
                <a:prstClr val="black"/>
              </a:solidFill>
              <a:latin typeface="微软雅黑" panose="020B0503020204020204" charset="-122"/>
              <a:ea typeface="微软雅黑" panose="020B0503020204020204" charset="-122"/>
              <a:cs typeface="Times New Roman" panose="02020603050405020304" pitchFamily="18" charset="0"/>
            </a:endParaRPr>
          </a:p>
        </p:txBody>
      </p:sp>
      <p:sp>
        <p:nvSpPr>
          <p:cNvPr id="10" name="矩形 9"/>
          <p:cNvSpPr/>
          <p:nvPr/>
        </p:nvSpPr>
        <p:spPr>
          <a:xfrm>
            <a:off x="1887058" y="6376967"/>
            <a:ext cx="5184140" cy="414020"/>
          </a:xfrm>
          <a:prstGeom prst="rect">
            <a:avLst/>
          </a:prstGeom>
        </p:spPr>
        <p:txBody>
          <a:bodyPr wrap="none">
            <a:spAutoFit/>
          </a:bodyPr>
          <a:lstStyle/>
          <a:p>
            <a:pPr algn="ctr">
              <a:lnSpc>
                <a:spcPct val="150000"/>
              </a:lnSpc>
              <a:spcBef>
                <a:spcPts val="600"/>
              </a:spcBef>
              <a:spcAft>
                <a:spcPts val="600"/>
              </a:spcAft>
            </a:pPr>
            <a:r>
              <a:rPr lang="zh-CN" altLang="en-US" sz="1400" kern="0" dirty="0">
                <a:latin typeface="微软雅黑" panose="020B0503020204020204" charset="-122"/>
                <a:ea typeface="微软雅黑" panose="020B0503020204020204" charset="-122"/>
                <a:cs typeface="Times New Roman" panose="02020603050405020304" pitchFamily="18" charset="0"/>
              </a:rPr>
              <a:t>图 </a:t>
            </a:r>
            <a:r>
              <a:rPr lang="en-US" altLang="zh-CN" sz="1400" kern="0" dirty="0">
                <a:latin typeface="微软雅黑" panose="020B0503020204020204" charset="-122"/>
                <a:ea typeface="微软雅黑" panose="020B0503020204020204" charset="-122"/>
                <a:cs typeface="Times New Roman" panose="02020603050405020304" pitchFamily="18" charset="0"/>
              </a:rPr>
              <a:t>YS</a:t>
            </a:r>
            <a:r>
              <a:rPr lang="zh-CN" altLang="en-US" sz="1400" kern="0" dirty="0">
                <a:latin typeface="微软雅黑" panose="020B0503020204020204" charset="-122"/>
                <a:ea typeface="微软雅黑" panose="020B0503020204020204" charset="-122"/>
                <a:cs typeface="Times New Roman" panose="02020603050405020304" pitchFamily="18" charset="0"/>
              </a:rPr>
              <a:t>和</a:t>
            </a:r>
            <a:r>
              <a:rPr lang="en-US" altLang="zh-CN" sz="1400" kern="0" dirty="0">
                <a:latin typeface="微软雅黑" panose="020B0503020204020204" charset="-122"/>
                <a:ea typeface="微软雅黑" panose="020B0503020204020204" charset="-122"/>
                <a:cs typeface="Times New Roman" panose="02020603050405020304" pitchFamily="18" charset="0"/>
              </a:rPr>
              <a:t>FL</a:t>
            </a:r>
            <a:r>
              <a:rPr lang="zh-CN" altLang="en-US" sz="1400" kern="0" dirty="0">
                <a:latin typeface="微软雅黑" panose="020B0503020204020204" charset="-122"/>
                <a:ea typeface="微软雅黑" panose="020B0503020204020204" charset="-122"/>
                <a:cs typeface="Times New Roman" panose="02020603050405020304" pitchFamily="18" charset="0"/>
              </a:rPr>
              <a:t>样本细胞分群及</a:t>
            </a:r>
            <a:r>
              <a:rPr lang="en-US" altLang="zh-CN" sz="1400" kern="0" dirty="0">
                <a:latin typeface="微软雅黑" panose="020B0503020204020204" charset="-122"/>
                <a:ea typeface="微软雅黑" panose="020B0503020204020204" charset="-122"/>
                <a:cs typeface="Times New Roman" panose="02020603050405020304" pitchFamily="18" charset="0"/>
              </a:rPr>
              <a:t>MKs</a:t>
            </a:r>
            <a:r>
              <a:rPr lang="zh-CN" altLang="en-US" sz="1400" kern="0" dirty="0">
                <a:latin typeface="微软雅黑" panose="020B0503020204020204" charset="-122"/>
                <a:ea typeface="微软雅黑" panose="020B0503020204020204" charset="-122"/>
                <a:cs typeface="Times New Roman" panose="02020603050405020304" pitchFamily="18" charset="0"/>
              </a:rPr>
              <a:t>鉴定；上图</a:t>
            </a:r>
            <a:r>
              <a:rPr lang="en-US" altLang="zh-CN" sz="1400" kern="0" dirty="0">
                <a:latin typeface="微软雅黑" panose="020B0503020204020204" charset="-122"/>
                <a:ea typeface="微软雅黑" panose="020B0503020204020204" charset="-122"/>
                <a:cs typeface="Times New Roman" panose="02020603050405020304" pitchFamily="18" charset="0"/>
              </a:rPr>
              <a:t>YS</a:t>
            </a:r>
            <a:r>
              <a:rPr lang="zh-CN" altLang="en-US" sz="1400" kern="0" dirty="0">
                <a:latin typeface="微软雅黑" panose="020B0503020204020204" charset="-122"/>
                <a:ea typeface="微软雅黑" panose="020B0503020204020204" charset="-122"/>
                <a:cs typeface="Times New Roman" panose="02020603050405020304" pitchFamily="18" charset="0"/>
              </a:rPr>
              <a:t>样本，下图 </a:t>
            </a:r>
            <a:r>
              <a:rPr lang="en-US" altLang="zh-CN" sz="1400" kern="0" dirty="0">
                <a:latin typeface="微软雅黑" panose="020B0503020204020204" charset="-122"/>
                <a:ea typeface="微软雅黑" panose="020B0503020204020204" charset="-122"/>
                <a:cs typeface="Times New Roman" panose="02020603050405020304" pitchFamily="18" charset="0"/>
              </a:rPr>
              <a:t>FL</a:t>
            </a:r>
            <a:r>
              <a:rPr lang="zh-CN" altLang="en-US" sz="1400" kern="0" dirty="0">
                <a:latin typeface="微软雅黑" panose="020B0503020204020204" charset="-122"/>
                <a:ea typeface="微软雅黑" panose="020B0503020204020204" charset="-122"/>
                <a:cs typeface="Times New Roman" panose="02020603050405020304" pitchFamily="18" charset="0"/>
              </a:rPr>
              <a:t>样本</a:t>
            </a:r>
            <a:endParaRPr lang="zh-CN" altLang="en-US" sz="1400" kern="0" dirty="0">
              <a:latin typeface="微软雅黑" panose="020B0503020204020204" charset="-122"/>
              <a:ea typeface="微软雅黑" panose="020B0503020204020204" charset="-122"/>
              <a:cs typeface="Times New Roman" panose="02020603050405020304" pitchFamily="18" charset="0"/>
            </a:endParaRPr>
          </a:p>
        </p:txBody>
      </p:sp>
      <p:sp>
        <p:nvSpPr>
          <p:cNvPr id="12" name="文本框 11"/>
          <p:cNvSpPr txBox="1"/>
          <p:nvPr/>
        </p:nvSpPr>
        <p:spPr>
          <a:xfrm>
            <a:off x="875665" y="1283874"/>
            <a:ext cx="7922106" cy="398780"/>
          </a:xfrm>
          <a:prstGeom prst="rect">
            <a:avLst/>
          </a:prstGeom>
          <a:noFill/>
        </p:spPr>
        <p:txBody>
          <a:bodyPr wrap="square">
            <a:spAutoFit/>
          </a:bodyPr>
          <a:lstStyle/>
          <a:p>
            <a:pPr marL="285750" indent="-285750">
              <a:buFont typeface="Wingdings" panose="05000000000000000000" pitchFamily="2" charset="2"/>
              <a:buChar char="u"/>
            </a:pPr>
            <a:r>
              <a:rPr kumimoji="0" lang="zh-CN" altLang="en-US"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结果</a:t>
            </a:r>
            <a:r>
              <a:rPr kumimoji="0" lang="en-US" altLang="zh-CN"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1</a:t>
            </a:r>
            <a:r>
              <a:rPr kumimoji="0" lang="zh-CN" altLang="en-US"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：构建人类早期</a:t>
            </a:r>
            <a:r>
              <a:rPr kumimoji="0" lang="en-US" altLang="zh-CN"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YS</a:t>
            </a:r>
            <a:r>
              <a:rPr kumimoji="0" lang="zh-CN" altLang="en-US"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a:t>
            </a:r>
            <a:r>
              <a:rPr kumimoji="0" lang="en-US" altLang="zh-CN"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FL</a:t>
            </a:r>
            <a:r>
              <a:rPr kumimoji="0" lang="zh-CN" altLang="en-US"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细胞图谱</a:t>
            </a:r>
            <a:endParaRPr lang="zh-CN" altLang="en-US" sz="2400" dirty="0"/>
          </a:p>
        </p:txBody>
      </p:sp>
      <p:sp>
        <p:nvSpPr>
          <p:cNvPr id="14" name="矩形 13"/>
          <p:cNvSpPr/>
          <p:nvPr/>
        </p:nvSpPr>
        <p:spPr>
          <a:xfrm>
            <a:off x="7926924" y="2265341"/>
            <a:ext cx="3543267" cy="3988058"/>
          </a:xfrm>
          <a:prstGeom prst="rect">
            <a:avLst/>
          </a:prstGeom>
          <a:noFill/>
          <a:ln w="9525">
            <a:solidFill>
              <a:srgbClr val="E837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057107" y="2422290"/>
            <a:ext cx="3342063" cy="3829050"/>
          </a:xfrm>
          <a:prstGeom prst="rect">
            <a:avLst/>
          </a:prstGeom>
          <a:noFill/>
        </p:spPr>
        <p:txBody>
          <a:bodyPr wrap="square">
            <a:spAutoFit/>
          </a:bodyPr>
          <a:lstStyle/>
          <a:p>
            <a:r>
              <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研究方法：</a:t>
            </a:r>
            <a:endPar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endParaRPr>
          </a:p>
          <a:p>
            <a:pPr marL="285750" indent="-285750">
              <a:lnSpc>
                <a:spcPct val="130000"/>
              </a:lnSpc>
              <a:buFont typeface="Arial" panose="020B0604020202020204" pitchFamily="34" charset="0"/>
              <a:buChar char="•"/>
            </a:pPr>
            <a:r>
              <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sym typeface="+mn-ea"/>
              </a:rPr>
              <a:t>10X SCRNA-seq</a:t>
            </a:r>
            <a:endPar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sym typeface="+mn-ea"/>
            </a:endParaRPr>
          </a:p>
          <a:p>
            <a:pPr marL="285750" indent="-285750">
              <a:lnSpc>
                <a:spcPct val="130000"/>
              </a:lnSpc>
              <a:buFont typeface="Arial" panose="020B0604020202020204" pitchFamily="34" charset="0"/>
              <a:buChar char="•"/>
            </a:pP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sym typeface="+mn-ea"/>
              </a:rPr>
              <a:t>细胞</a:t>
            </a: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sym typeface="+mn-ea"/>
              </a:rPr>
              <a:t>聚类</a:t>
            </a:r>
            <a:endPar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sym typeface="+mn-ea"/>
            </a:endParaRPr>
          </a:p>
          <a:p>
            <a:pPr marL="285750" indent="-285750">
              <a:lnSpc>
                <a:spcPct val="130000"/>
              </a:lnSpc>
              <a:buFont typeface="Arial" panose="020B0604020202020204" pitchFamily="34" charset="0"/>
              <a:buChar char="•"/>
            </a:pPr>
            <a:r>
              <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rPr>
              <a:t>免疫荧光</a:t>
            </a:r>
            <a:endPar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sym typeface="+mn-ea"/>
            </a:endParaRPr>
          </a:p>
          <a:p>
            <a:pPr marL="285750" indent="-285750">
              <a:lnSpc>
                <a:spcPct val="130000"/>
              </a:lnSpc>
              <a:buFont typeface="Arial" panose="020B0604020202020204" pitchFamily="34" charset="0"/>
              <a:buChar char="•"/>
            </a:pPr>
            <a:r>
              <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rPr>
              <a:t>Giemsa染色</a:t>
            </a:r>
            <a:endPar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endParaRPr>
          </a:p>
          <a:p>
            <a:pPr indent="0">
              <a:lnSpc>
                <a:spcPct val="130000"/>
              </a:lnSpc>
              <a:buFont typeface="Arial" panose="020B0604020202020204" pitchFamily="34" charset="0"/>
              <a:buNone/>
            </a:pPr>
            <a:endParaRPr lang="zh-CN" altLang="en-US" dirty="0"/>
          </a:p>
          <a:p>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主要结果：</a:t>
            </a:r>
            <a:endPar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endParaRPr>
          </a:p>
          <a:p>
            <a:pPr marL="285750" indent="-285750">
              <a:buFont typeface="Arial" panose="020B0604020202020204" pitchFamily="34" charset="0"/>
              <a:buChar char="•"/>
            </a:pP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构建了人类早期</a:t>
            </a:r>
            <a:r>
              <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rPr>
              <a:t>YS</a:t>
            </a: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和</a:t>
            </a:r>
            <a:r>
              <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rPr>
              <a:t>FL</a:t>
            </a: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细胞图谱</a:t>
            </a:r>
            <a:endPar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endParaRPr>
          </a:p>
          <a:p>
            <a:pPr marL="285750" indent="-285750">
              <a:buFont typeface="Arial" panose="020B0604020202020204" pitchFamily="34" charset="0"/>
              <a:buChar char="•"/>
            </a:pPr>
            <a:endPar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endParaRPr>
          </a:p>
          <a:p>
            <a:pPr marL="285750" indent="-285750">
              <a:buFont typeface="Arial" panose="020B0604020202020204" pitchFamily="34" charset="0"/>
              <a:buChar char="•"/>
            </a:pP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基于免疫荧光和</a:t>
            </a:r>
            <a:r>
              <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rPr>
              <a:t>Giemsa</a:t>
            </a: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染色</a:t>
            </a: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观察到两种不同形态的</a:t>
            </a:r>
            <a:r>
              <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rPr>
              <a:t>MKs</a:t>
            </a:r>
            <a:endPar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1130935" y="4156075"/>
            <a:ext cx="2245360" cy="2283460"/>
          </a:xfrm>
          <a:prstGeom prst="rect">
            <a:avLst/>
          </a:prstGeom>
        </p:spPr>
      </p:pic>
      <p:graphicFrame>
        <p:nvGraphicFramePr>
          <p:cNvPr id="5" name="对象 4"/>
          <p:cNvGraphicFramePr/>
          <p:nvPr/>
        </p:nvGraphicFramePr>
        <p:xfrm>
          <a:off x="1070610" y="2017395"/>
          <a:ext cx="2334895" cy="2249805"/>
        </p:xfrm>
        <a:graphic>
          <a:graphicData uri="http://schemas.openxmlformats.org/presentationml/2006/ole">
            <mc:AlternateContent xmlns:mc="http://schemas.openxmlformats.org/markup-compatibility/2006">
              <mc:Choice xmlns:v="urn:schemas-microsoft-com:vml" Requires="v">
                <p:oleObj spid="_x0000_s7" name="" r:id="rId2" imgW="2762250" imgH="2819400" progId="Paint.Picture">
                  <p:embed/>
                </p:oleObj>
              </mc:Choice>
              <mc:Fallback>
                <p:oleObj name="" r:id="rId2" imgW="2762250" imgH="2819400" progId="Paint.Picture">
                  <p:embed/>
                  <p:pic>
                    <p:nvPicPr>
                      <p:cNvPr id="0" name="图片 6"/>
                      <p:cNvPicPr/>
                      <p:nvPr/>
                    </p:nvPicPr>
                    <p:blipFill>
                      <a:blip r:embed="rId3"/>
                      <a:stretch>
                        <a:fillRect/>
                      </a:stretch>
                    </p:blipFill>
                    <p:spPr>
                      <a:xfrm>
                        <a:off x="1070610" y="2017395"/>
                        <a:ext cx="2334895" cy="2249805"/>
                      </a:xfrm>
                      <a:prstGeom prst="rect">
                        <a:avLst/>
                      </a:prstGeom>
                    </p:spPr>
                  </p:pic>
                </p:oleObj>
              </mc:Fallback>
            </mc:AlternateContent>
          </a:graphicData>
        </a:graphic>
      </p:graphicFrame>
      <p:pic>
        <p:nvPicPr>
          <p:cNvPr id="19" name="图片 18"/>
          <p:cNvPicPr>
            <a:picLocks noChangeAspect="1"/>
          </p:cNvPicPr>
          <p:nvPr/>
        </p:nvPicPr>
        <p:blipFill>
          <a:blip r:embed="rId4"/>
          <a:stretch>
            <a:fillRect/>
          </a:stretch>
        </p:blipFill>
        <p:spPr>
          <a:xfrm>
            <a:off x="3491865" y="2312035"/>
            <a:ext cx="2976880" cy="1660525"/>
          </a:xfrm>
          <a:prstGeom prst="rect">
            <a:avLst/>
          </a:prstGeom>
        </p:spPr>
      </p:pic>
      <p:pic>
        <p:nvPicPr>
          <p:cNvPr id="20" name="图片 19"/>
          <p:cNvPicPr>
            <a:picLocks noChangeAspect="1"/>
          </p:cNvPicPr>
          <p:nvPr/>
        </p:nvPicPr>
        <p:blipFill>
          <a:blip r:embed="rId5"/>
          <a:stretch>
            <a:fillRect/>
          </a:stretch>
        </p:blipFill>
        <p:spPr>
          <a:xfrm>
            <a:off x="3490595" y="4544060"/>
            <a:ext cx="2931795" cy="1592580"/>
          </a:xfrm>
          <a:prstGeom prst="rect">
            <a:avLst/>
          </a:prstGeom>
        </p:spPr>
      </p:pic>
      <p:pic>
        <p:nvPicPr>
          <p:cNvPr id="21" name="图片 20"/>
          <p:cNvPicPr>
            <a:picLocks noChangeAspect="1"/>
          </p:cNvPicPr>
          <p:nvPr/>
        </p:nvPicPr>
        <p:blipFill>
          <a:blip r:embed="rId6"/>
          <a:stretch>
            <a:fillRect/>
          </a:stretch>
        </p:blipFill>
        <p:spPr>
          <a:xfrm>
            <a:off x="6590030" y="2280920"/>
            <a:ext cx="1091565" cy="1814830"/>
          </a:xfrm>
          <a:prstGeom prst="rect">
            <a:avLst/>
          </a:prstGeom>
        </p:spPr>
      </p:pic>
      <p:pic>
        <p:nvPicPr>
          <p:cNvPr id="22" name="图片 21"/>
          <p:cNvPicPr>
            <a:picLocks noChangeAspect="1"/>
          </p:cNvPicPr>
          <p:nvPr/>
        </p:nvPicPr>
        <p:blipFill>
          <a:blip r:embed="rId7"/>
          <a:stretch>
            <a:fillRect/>
          </a:stretch>
        </p:blipFill>
        <p:spPr>
          <a:xfrm>
            <a:off x="6614160" y="4216400"/>
            <a:ext cx="1069975" cy="20694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75665" y="189489"/>
            <a:ext cx="10440670" cy="639445"/>
          </a:xfrm>
        </p:spPr>
        <p:txBody>
          <a:bodyPr/>
          <a:lstStyle/>
          <a:p>
            <a:r>
              <a:rPr lang="zh-CN" altLang="en-US" dirty="0">
                <a:latin typeface="微软雅黑" panose="020B0503020204020204" charset="-122"/>
                <a:ea typeface="微软雅黑" panose="020B0503020204020204" charset="-122"/>
              </a:rPr>
              <a:t>三、研究结果</a:t>
            </a:r>
            <a:endParaRPr lang="zh-CN" altLang="en-US" dirty="0">
              <a:latin typeface="微软雅黑" panose="020B0503020204020204" charset="-122"/>
              <a:ea typeface="微软雅黑" panose="020B0503020204020204" charset="-122"/>
            </a:endParaRPr>
          </a:p>
        </p:txBody>
      </p:sp>
      <p:sp>
        <p:nvSpPr>
          <p:cNvPr id="8" name="矩形 7"/>
          <p:cNvSpPr/>
          <p:nvPr/>
        </p:nvSpPr>
        <p:spPr>
          <a:xfrm>
            <a:off x="916528" y="1681163"/>
            <a:ext cx="7677056" cy="368300"/>
          </a:xfrm>
          <a:prstGeom prst="rect">
            <a:avLst/>
          </a:prstGeom>
        </p:spPr>
        <p:txBody>
          <a:bodyPr wrap="square">
            <a:spAutoFit/>
          </a:bodyPr>
          <a:lstStyle/>
          <a:p>
            <a:pPr marL="285750" indent="-285750">
              <a:buFont typeface="Arial" panose="020B0604020202020204" pitchFamily="34" charset="0"/>
              <a:buChar char="•"/>
            </a:pPr>
            <a:r>
              <a:rPr lang="en-US" altLang="zh-CN" dirty="0">
                <a:solidFill>
                  <a:prstClr val="black"/>
                </a:solidFill>
                <a:latin typeface="微软雅黑" panose="020B0503020204020204" charset="-122"/>
                <a:ea typeface="微软雅黑" panose="020B0503020204020204" charset="-122"/>
                <a:cs typeface="Times New Roman" panose="02020603050405020304" pitchFamily="18" charset="0"/>
                <a:sym typeface="+mn-ea"/>
              </a:rPr>
              <a:t>YS</a:t>
            </a:r>
            <a:r>
              <a:rPr lang="zh-CN" altLang="en-US" dirty="0">
                <a:solidFill>
                  <a:prstClr val="black"/>
                </a:solidFill>
                <a:latin typeface="微软雅黑" panose="020B0503020204020204" charset="-122"/>
                <a:ea typeface="微软雅黑" panose="020B0503020204020204" charset="-122"/>
                <a:cs typeface="Times New Roman" panose="02020603050405020304" pitchFamily="18" charset="0"/>
                <a:sym typeface="+mn-ea"/>
              </a:rPr>
              <a:t>和</a:t>
            </a:r>
            <a:r>
              <a:rPr lang="en-US" altLang="zh-CN" dirty="0">
                <a:solidFill>
                  <a:prstClr val="black"/>
                </a:solidFill>
                <a:latin typeface="微软雅黑" panose="020B0503020204020204" charset="-122"/>
                <a:ea typeface="微软雅黑" panose="020B0503020204020204" charset="-122"/>
                <a:cs typeface="Times New Roman" panose="02020603050405020304" pitchFamily="18" charset="0"/>
              </a:rPr>
              <a:t>FL15</a:t>
            </a:r>
            <a:r>
              <a:rPr lang="zh-CN" altLang="en-US" dirty="0">
                <a:solidFill>
                  <a:prstClr val="black"/>
                </a:solidFill>
                <a:latin typeface="微软雅黑" panose="020B0503020204020204" charset="-122"/>
                <a:ea typeface="微软雅黑" panose="020B0503020204020204" charset="-122"/>
                <a:cs typeface="Times New Roman" panose="02020603050405020304" pitchFamily="18" charset="0"/>
              </a:rPr>
              <a:t>中</a:t>
            </a:r>
            <a:r>
              <a:rPr lang="en-US" altLang="zh-CN" dirty="0">
                <a:solidFill>
                  <a:prstClr val="black"/>
                </a:solidFill>
                <a:latin typeface="微软雅黑" panose="020B0503020204020204" charset="-122"/>
                <a:ea typeface="微软雅黑" panose="020B0503020204020204" charset="-122"/>
                <a:cs typeface="Times New Roman" panose="02020603050405020304" pitchFamily="18" charset="0"/>
              </a:rPr>
              <a:t>MKs</a:t>
            </a:r>
            <a:r>
              <a:rPr lang="zh-CN" altLang="en-US" dirty="0">
                <a:solidFill>
                  <a:prstClr val="black"/>
                </a:solidFill>
                <a:latin typeface="微软雅黑" panose="020B0503020204020204" charset="-122"/>
                <a:ea typeface="微软雅黑" panose="020B0503020204020204" charset="-122"/>
                <a:cs typeface="Times New Roman" panose="02020603050405020304" pitchFamily="18" charset="0"/>
              </a:rPr>
              <a:t>间基因差异表达分析</a:t>
            </a:r>
            <a:r>
              <a:rPr lang="en-US" altLang="zh-CN" dirty="0">
                <a:solidFill>
                  <a:prstClr val="black"/>
                </a:solidFill>
                <a:latin typeface="微软雅黑" panose="020B0503020204020204" charset="-122"/>
                <a:ea typeface="微软雅黑" panose="020B0503020204020204" charset="-122"/>
                <a:cs typeface="Times New Roman" panose="02020603050405020304" pitchFamily="18" charset="0"/>
              </a:rPr>
              <a:t>-</a:t>
            </a:r>
            <a:r>
              <a:rPr lang="zh-CN" altLang="en-US" dirty="0">
                <a:solidFill>
                  <a:prstClr val="black"/>
                </a:solidFill>
                <a:latin typeface="微软雅黑" panose="020B0503020204020204" charset="-122"/>
                <a:ea typeface="微软雅黑" panose="020B0503020204020204" charset="-122"/>
                <a:cs typeface="Times New Roman" panose="02020603050405020304" pitchFamily="18" charset="0"/>
              </a:rPr>
              <a:t>细胞周期和代谢</a:t>
            </a:r>
            <a:endParaRPr lang="zh-CN" altLang="en-US" dirty="0">
              <a:solidFill>
                <a:prstClr val="black"/>
              </a:solidFill>
              <a:latin typeface="微软雅黑" panose="020B0503020204020204" charset="-122"/>
              <a:ea typeface="微软雅黑" panose="020B0503020204020204" charset="-122"/>
              <a:cs typeface="Times New Roman" panose="02020603050405020304" pitchFamily="18" charset="0"/>
            </a:endParaRPr>
          </a:p>
        </p:txBody>
      </p:sp>
      <p:sp>
        <p:nvSpPr>
          <p:cNvPr id="10" name="矩形 9"/>
          <p:cNvSpPr/>
          <p:nvPr/>
        </p:nvSpPr>
        <p:spPr>
          <a:xfrm>
            <a:off x="1411761" y="5917227"/>
            <a:ext cx="5583555" cy="414020"/>
          </a:xfrm>
          <a:prstGeom prst="rect">
            <a:avLst/>
          </a:prstGeom>
        </p:spPr>
        <p:txBody>
          <a:bodyPr wrap="none">
            <a:spAutoFit/>
          </a:bodyPr>
          <a:lstStyle/>
          <a:p>
            <a:pPr algn="ctr">
              <a:lnSpc>
                <a:spcPct val="150000"/>
              </a:lnSpc>
              <a:spcBef>
                <a:spcPts val="600"/>
              </a:spcBef>
              <a:spcAft>
                <a:spcPts val="600"/>
              </a:spcAft>
            </a:pPr>
            <a:r>
              <a:rPr lang="zh-CN" altLang="en-US" sz="1400" kern="0" dirty="0">
                <a:latin typeface="微软雅黑" panose="020B0503020204020204" charset="-122"/>
                <a:ea typeface="微软雅黑" panose="020B0503020204020204" charset="-122"/>
                <a:cs typeface="Times New Roman" panose="02020603050405020304" pitchFamily="18" charset="0"/>
              </a:rPr>
              <a:t>图</a:t>
            </a:r>
            <a:r>
              <a:rPr lang="en-US" altLang="zh-CN" sz="1400" kern="0" dirty="0">
                <a:latin typeface="微软雅黑" panose="020B0503020204020204" charset="-122"/>
                <a:ea typeface="微软雅黑" panose="020B0503020204020204" charset="-122"/>
                <a:cs typeface="Times New Roman" panose="02020603050405020304" pitchFamily="18" charset="0"/>
              </a:rPr>
              <a:t> </a:t>
            </a:r>
            <a:r>
              <a:rPr lang="zh-CN" altLang="en-US" sz="1400" kern="0" dirty="0">
                <a:latin typeface="微软雅黑" panose="020B0503020204020204" charset="-122"/>
                <a:ea typeface="微软雅黑" panose="020B0503020204020204" charset="-122"/>
                <a:cs typeface="Times New Roman" panose="02020603050405020304" pitchFamily="18" charset="0"/>
              </a:rPr>
              <a:t>两个样本</a:t>
            </a:r>
            <a:r>
              <a:rPr lang="en-US" altLang="zh-CN" sz="1400" kern="0" dirty="0">
                <a:latin typeface="微软雅黑" panose="020B0503020204020204" charset="-122"/>
                <a:ea typeface="微软雅黑" panose="020B0503020204020204" charset="-122"/>
                <a:cs typeface="Times New Roman" panose="02020603050405020304" pitchFamily="18" charset="0"/>
              </a:rPr>
              <a:t>MKs</a:t>
            </a:r>
            <a:r>
              <a:rPr lang="zh-CN" altLang="en-US" sz="1400" kern="0" dirty="0">
                <a:latin typeface="微软雅黑" panose="020B0503020204020204" charset="-122"/>
                <a:ea typeface="微软雅黑" panose="020B0503020204020204" charset="-122"/>
                <a:cs typeface="Times New Roman" panose="02020603050405020304" pitchFamily="18" charset="0"/>
              </a:rPr>
              <a:t>中与细胞周期及糖酵解相关基因表达差异及富集情况</a:t>
            </a:r>
            <a:endParaRPr lang="zh-CN" altLang="en-US" sz="1400" kern="0" dirty="0">
              <a:latin typeface="微软雅黑" panose="020B0503020204020204" charset="-122"/>
              <a:ea typeface="微软雅黑" panose="020B0503020204020204" charset="-122"/>
              <a:cs typeface="Times New Roman" panose="02020603050405020304" pitchFamily="18" charset="0"/>
            </a:endParaRPr>
          </a:p>
        </p:txBody>
      </p:sp>
      <p:sp>
        <p:nvSpPr>
          <p:cNvPr id="12" name="文本框 11"/>
          <p:cNvSpPr txBox="1"/>
          <p:nvPr/>
        </p:nvSpPr>
        <p:spPr>
          <a:xfrm>
            <a:off x="875665" y="1283874"/>
            <a:ext cx="7922106" cy="398780"/>
          </a:xfrm>
          <a:prstGeom prst="rect">
            <a:avLst/>
          </a:prstGeom>
          <a:noFill/>
        </p:spPr>
        <p:txBody>
          <a:bodyPr wrap="square">
            <a:spAutoFit/>
          </a:bodyPr>
          <a:lstStyle/>
          <a:p>
            <a:pPr marL="285750" indent="-285750">
              <a:buFont typeface="Wingdings" panose="05000000000000000000" pitchFamily="2" charset="2"/>
              <a:buChar char="u"/>
            </a:pPr>
            <a:r>
              <a:rPr kumimoji="0" lang="zh-CN" altLang="en-US"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结果</a:t>
            </a:r>
            <a:r>
              <a:rPr kumimoji="0" lang="en-US" altLang="zh-CN"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1</a:t>
            </a:r>
            <a:r>
              <a:rPr kumimoji="0" lang="zh-CN" altLang="en-US"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：构建人类早期</a:t>
            </a:r>
            <a:r>
              <a:rPr kumimoji="0" lang="en-US" altLang="zh-CN"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YS</a:t>
            </a:r>
            <a:r>
              <a:rPr kumimoji="0" lang="zh-CN" altLang="en-US"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a:t>
            </a:r>
            <a:r>
              <a:rPr kumimoji="0" lang="en-US" altLang="zh-CN"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FL</a:t>
            </a:r>
            <a:r>
              <a:rPr kumimoji="0" lang="zh-CN" altLang="en-US" sz="20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rPr>
              <a:t>细胞图谱</a:t>
            </a:r>
            <a:endParaRPr lang="zh-CN" altLang="en-US" sz="2400" dirty="0"/>
          </a:p>
        </p:txBody>
      </p:sp>
      <p:sp>
        <p:nvSpPr>
          <p:cNvPr id="14" name="矩形 13"/>
          <p:cNvSpPr/>
          <p:nvPr/>
        </p:nvSpPr>
        <p:spPr>
          <a:xfrm>
            <a:off x="7926924" y="2265341"/>
            <a:ext cx="3543267" cy="3988058"/>
          </a:xfrm>
          <a:prstGeom prst="rect">
            <a:avLst/>
          </a:prstGeom>
          <a:noFill/>
          <a:ln w="9525">
            <a:solidFill>
              <a:srgbClr val="E837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057107" y="2371490"/>
            <a:ext cx="3342063" cy="3857625"/>
          </a:xfrm>
          <a:prstGeom prst="rect">
            <a:avLst/>
          </a:prstGeom>
          <a:noFill/>
        </p:spPr>
        <p:txBody>
          <a:bodyPr wrap="square">
            <a:spAutoFit/>
          </a:bodyPr>
          <a:lstStyle/>
          <a:p>
            <a:r>
              <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研究方法：</a:t>
            </a:r>
            <a:endPar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endParaRPr>
          </a:p>
          <a:p>
            <a:pPr marL="285750" indent="-285750">
              <a:lnSpc>
                <a:spcPct val="130000"/>
              </a:lnSpc>
              <a:buFont typeface="Arial" panose="020B0604020202020204" pitchFamily="34" charset="0"/>
              <a:buChar char="•"/>
            </a:pPr>
            <a:r>
              <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sym typeface="+mn-ea"/>
              </a:rPr>
              <a:t>DEGS</a:t>
            </a: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sym typeface="+mn-ea"/>
              </a:rPr>
              <a:t>分析</a:t>
            </a:r>
            <a:endPar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sym typeface="+mn-ea"/>
            </a:endParaRPr>
          </a:p>
          <a:p>
            <a:pPr marL="285750" indent="-285750">
              <a:lnSpc>
                <a:spcPct val="130000"/>
              </a:lnSpc>
              <a:buFont typeface="Arial" panose="020B0604020202020204" pitchFamily="34" charset="0"/>
              <a:buChar char="•"/>
            </a:pPr>
            <a:r>
              <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sym typeface="+mn-ea"/>
              </a:rPr>
              <a:t>KEGG</a:t>
            </a: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sym typeface="+mn-ea"/>
              </a:rPr>
              <a:t>、</a:t>
            </a:r>
            <a:r>
              <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sym typeface="+mn-ea"/>
              </a:rPr>
              <a:t>GSEA</a:t>
            </a: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sym typeface="+mn-ea"/>
              </a:rPr>
              <a:t>分析</a:t>
            </a:r>
            <a:endParaRPr lang="zh-CN" altLang="en-US" dirty="0"/>
          </a:p>
          <a:p>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主要结果：</a:t>
            </a:r>
            <a:endPar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t>糖酵解相关基因YSMK</a:t>
            </a:r>
            <a:r>
              <a:rPr lang="en-US" altLang="zh-CN" dirty="0"/>
              <a:t>s</a:t>
            </a:r>
            <a:r>
              <a:rPr lang="zh-CN" altLang="en-US" dirty="0"/>
              <a:t>中的表达高于</a:t>
            </a:r>
            <a:r>
              <a:rPr lang="en-US" altLang="zh-CN" dirty="0"/>
              <a:t>FLMKs</a:t>
            </a:r>
            <a:endParaRPr lang="en-US" altLang="zh-CN" dirty="0"/>
          </a:p>
          <a:p>
            <a:pPr marL="285750" indent="-285750">
              <a:lnSpc>
                <a:spcPct val="150000"/>
              </a:lnSpc>
              <a:buFont typeface="Arial" panose="020B0604020202020204" pitchFamily="34" charset="0"/>
              <a:buChar char="•"/>
            </a:pPr>
            <a:r>
              <a:rPr lang="en-US" altLang="zh-CN" dirty="0"/>
              <a:t>细胞周期相关基因在FLMKS中的表达高于YSMKS</a:t>
            </a:r>
            <a:endParaRPr lang="en-US" altLang="zh-CN" dirty="0"/>
          </a:p>
          <a:p>
            <a:pPr marL="285750" indent="-285750">
              <a:lnSpc>
                <a:spcPct val="150000"/>
              </a:lnSpc>
              <a:buFont typeface="Arial" panose="020B0604020202020204" pitchFamily="34" charset="0"/>
              <a:buChar char="•"/>
            </a:pPr>
            <a:r>
              <a:rPr lang="zh-CN" altLang="en-US" dirty="0"/>
              <a:t>细胞周期和代谢相关通路富集情况</a:t>
            </a:r>
            <a:endParaRPr lang="en-US" altLang="zh-CN" dirty="0"/>
          </a:p>
        </p:txBody>
      </p:sp>
      <p:pic>
        <p:nvPicPr>
          <p:cNvPr id="6" name="图片 5"/>
          <p:cNvPicPr>
            <a:picLocks noChangeAspect="1"/>
          </p:cNvPicPr>
          <p:nvPr/>
        </p:nvPicPr>
        <p:blipFill>
          <a:blip r:embed="rId1"/>
          <a:stretch>
            <a:fillRect/>
          </a:stretch>
        </p:blipFill>
        <p:spPr>
          <a:xfrm>
            <a:off x="4490720" y="2440305"/>
            <a:ext cx="2781300" cy="1651000"/>
          </a:xfrm>
          <a:prstGeom prst="rect">
            <a:avLst/>
          </a:prstGeom>
        </p:spPr>
      </p:pic>
      <p:pic>
        <p:nvPicPr>
          <p:cNvPr id="11" name="图片 10"/>
          <p:cNvPicPr>
            <a:picLocks noChangeAspect="1"/>
          </p:cNvPicPr>
          <p:nvPr/>
        </p:nvPicPr>
        <p:blipFill>
          <a:blip r:embed="rId2"/>
          <a:stretch>
            <a:fillRect/>
          </a:stretch>
        </p:blipFill>
        <p:spPr>
          <a:xfrm>
            <a:off x="4571365" y="4518660"/>
            <a:ext cx="3131820" cy="1096010"/>
          </a:xfrm>
          <a:prstGeom prst="rect">
            <a:avLst/>
          </a:prstGeom>
        </p:spPr>
      </p:pic>
      <p:graphicFrame>
        <p:nvGraphicFramePr>
          <p:cNvPr id="13" name="对象 12"/>
          <p:cNvGraphicFramePr/>
          <p:nvPr/>
        </p:nvGraphicFramePr>
        <p:xfrm>
          <a:off x="954405" y="2414905"/>
          <a:ext cx="3342640" cy="3221990"/>
        </p:xfrm>
        <a:graphic>
          <a:graphicData uri="http://schemas.openxmlformats.org/presentationml/2006/ole">
            <mc:AlternateContent xmlns:mc="http://schemas.openxmlformats.org/markup-compatibility/2006">
              <mc:Choice xmlns:v="urn:schemas-microsoft-com:vml" Requires="v">
                <p:oleObj spid="_x0000_s18" name="" r:id="rId3" imgW="3155950" imgH="3067050" progId="Paint.Picture">
                  <p:embed/>
                </p:oleObj>
              </mc:Choice>
              <mc:Fallback>
                <p:oleObj name="" r:id="rId3" imgW="3155950" imgH="3067050" progId="Paint.Picture">
                  <p:embed/>
                  <p:pic>
                    <p:nvPicPr>
                      <p:cNvPr id="0" name="图片 17"/>
                      <p:cNvPicPr/>
                      <p:nvPr/>
                    </p:nvPicPr>
                    <p:blipFill>
                      <a:blip r:embed="rId4"/>
                      <a:stretch>
                        <a:fillRect/>
                      </a:stretch>
                    </p:blipFill>
                    <p:spPr>
                      <a:xfrm>
                        <a:off x="954405" y="2414905"/>
                        <a:ext cx="3342640" cy="3221990"/>
                      </a:xfrm>
                      <a:prstGeom prst="rect">
                        <a:avLst/>
                      </a:prstGeom>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75665" y="193617"/>
            <a:ext cx="10440670" cy="639445"/>
          </a:xfrm>
        </p:spPr>
        <p:txBody>
          <a:bodyPr/>
          <a:lstStyle/>
          <a:p>
            <a:r>
              <a:rPr lang="zh-CN" altLang="en-US" dirty="0">
                <a:latin typeface="微软雅黑" panose="020B0503020204020204" charset="-122"/>
                <a:ea typeface="微软雅黑" panose="020B0503020204020204" charset="-122"/>
              </a:rPr>
              <a:t>三、研究结果</a:t>
            </a:r>
            <a:endParaRPr lang="zh-CN" altLang="en-US" dirty="0">
              <a:latin typeface="微软雅黑" panose="020B0503020204020204" charset="-122"/>
              <a:ea typeface="微软雅黑" panose="020B0503020204020204" charset="-122"/>
            </a:endParaRPr>
          </a:p>
        </p:txBody>
      </p:sp>
      <p:sp>
        <p:nvSpPr>
          <p:cNvPr id="8" name="矩形 7"/>
          <p:cNvSpPr/>
          <p:nvPr/>
        </p:nvSpPr>
        <p:spPr>
          <a:xfrm>
            <a:off x="916528" y="1823403"/>
            <a:ext cx="7677056" cy="368300"/>
          </a:xfrm>
          <a:prstGeom prst="rect">
            <a:avLst/>
          </a:prstGeom>
        </p:spPr>
        <p:txBody>
          <a:bodyPr wrap="square">
            <a:spAutoFit/>
          </a:bodyPr>
          <a:lstStyle/>
          <a:p>
            <a:pPr marL="285750" indent="-285750">
              <a:buFont typeface="Arial" panose="020B0604020202020204" pitchFamily="34" charset="0"/>
              <a:buChar char="•"/>
            </a:pPr>
            <a:r>
              <a:rPr lang="en-US" altLang="zh-CN" dirty="0">
                <a:solidFill>
                  <a:prstClr val="black"/>
                </a:solidFill>
                <a:latin typeface="微软雅黑" panose="020B0503020204020204" charset="-122"/>
                <a:ea typeface="微软雅黑" panose="020B0503020204020204" charset="-122"/>
                <a:cs typeface="Times New Roman" panose="02020603050405020304" pitchFamily="18" charset="0"/>
              </a:rPr>
              <a:t>将YS和FL中的所有MKs集合</a:t>
            </a:r>
            <a:r>
              <a:rPr lang="zh-CN" altLang="en-US" dirty="0">
                <a:solidFill>
                  <a:prstClr val="black"/>
                </a:solidFill>
                <a:latin typeface="微软雅黑" panose="020B0503020204020204" charset="-122"/>
                <a:ea typeface="微软雅黑" panose="020B0503020204020204" charset="-122"/>
                <a:cs typeface="Times New Roman" panose="02020603050405020304" pitchFamily="18" charset="0"/>
              </a:rPr>
              <a:t>进一步聚类分析得到</a:t>
            </a:r>
            <a:r>
              <a:rPr lang="en-US" altLang="zh-CN" dirty="0">
                <a:solidFill>
                  <a:prstClr val="black"/>
                </a:solidFill>
                <a:latin typeface="微软雅黑" panose="020B0503020204020204" charset="-122"/>
                <a:ea typeface="微软雅黑" panose="020B0503020204020204" charset="-122"/>
                <a:cs typeface="Times New Roman" panose="02020603050405020304" pitchFamily="18" charset="0"/>
              </a:rPr>
              <a:t>6</a:t>
            </a:r>
            <a:r>
              <a:rPr lang="zh-CN" altLang="en-US" dirty="0">
                <a:solidFill>
                  <a:prstClr val="black"/>
                </a:solidFill>
                <a:latin typeface="微软雅黑" panose="020B0503020204020204" charset="-122"/>
                <a:ea typeface="微软雅黑" panose="020B0503020204020204" charset="-122"/>
                <a:cs typeface="Times New Roman" panose="02020603050405020304" pitchFamily="18" charset="0"/>
              </a:rPr>
              <a:t>个</a:t>
            </a:r>
            <a:r>
              <a:rPr lang="en-US" altLang="zh-CN" dirty="0">
                <a:solidFill>
                  <a:prstClr val="black"/>
                </a:solidFill>
                <a:latin typeface="微软雅黑" panose="020B0503020204020204" charset="-122"/>
                <a:ea typeface="微软雅黑" panose="020B0503020204020204" charset="-122"/>
                <a:cs typeface="Times New Roman" panose="02020603050405020304" pitchFamily="18" charset="0"/>
              </a:rPr>
              <a:t>MKs</a:t>
            </a:r>
            <a:r>
              <a:rPr lang="zh-CN" altLang="en-US" dirty="0">
                <a:solidFill>
                  <a:prstClr val="black"/>
                </a:solidFill>
                <a:latin typeface="微软雅黑" panose="020B0503020204020204" charset="-122"/>
                <a:ea typeface="微软雅黑" panose="020B0503020204020204" charset="-122"/>
                <a:cs typeface="Times New Roman" panose="02020603050405020304" pitchFamily="18" charset="0"/>
              </a:rPr>
              <a:t>亚群</a:t>
            </a:r>
            <a:endParaRPr lang="zh-CN" altLang="en-US" dirty="0">
              <a:solidFill>
                <a:prstClr val="black"/>
              </a:solidFill>
              <a:latin typeface="微软雅黑" panose="020B0503020204020204" charset="-122"/>
              <a:ea typeface="微软雅黑" panose="020B0503020204020204" charset="-122"/>
              <a:cs typeface="Times New Roman" panose="02020603050405020304" pitchFamily="18" charset="0"/>
            </a:endParaRPr>
          </a:p>
        </p:txBody>
      </p:sp>
      <p:sp>
        <p:nvSpPr>
          <p:cNvPr id="10" name="矩形 9"/>
          <p:cNvSpPr/>
          <p:nvPr/>
        </p:nvSpPr>
        <p:spPr>
          <a:xfrm>
            <a:off x="2269967" y="6345217"/>
            <a:ext cx="3661410" cy="414020"/>
          </a:xfrm>
          <a:prstGeom prst="rect">
            <a:avLst/>
          </a:prstGeom>
        </p:spPr>
        <p:txBody>
          <a:bodyPr wrap="none">
            <a:spAutoFit/>
          </a:bodyPr>
          <a:lstStyle/>
          <a:p>
            <a:pPr algn="ctr">
              <a:lnSpc>
                <a:spcPct val="150000"/>
              </a:lnSpc>
              <a:spcBef>
                <a:spcPts val="600"/>
              </a:spcBef>
              <a:spcAft>
                <a:spcPts val="600"/>
              </a:spcAft>
            </a:pPr>
            <a:r>
              <a:rPr lang="zh-CN" altLang="en-US" sz="1400" kern="0" dirty="0">
                <a:latin typeface="微软雅黑" panose="020B0503020204020204" charset="-122"/>
                <a:ea typeface="微软雅黑" panose="020B0503020204020204" charset="-122"/>
                <a:cs typeface="Times New Roman" panose="02020603050405020304" pitchFamily="18" charset="0"/>
              </a:rPr>
              <a:t>图</a:t>
            </a:r>
            <a:r>
              <a:rPr lang="en-US" altLang="zh-CN" sz="1400" kern="0" dirty="0">
                <a:latin typeface="微软雅黑" panose="020B0503020204020204" charset="-122"/>
                <a:ea typeface="微软雅黑" panose="020B0503020204020204" charset="-122"/>
                <a:cs typeface="Times New Roman" panose="02020603050405020304" pitchFamily="18" charset="0"/>
              </a:rPr>
              <a:t> MKs</a:t>
            </a:r>
            <a:r>
              <a:rPr lang="zh-CN" altLang="en-US" sz="1400" kern="0" dirty="0">
                <a:latin typeface="微软雅黑" panose="020B0503020204020204" charset="-122"/>
                <a:ea typeface="微软雅黑" panose="020B0503020204020204" charset="-122"/>
                <a:cs typeface="Times New Roman" panose="02020603050405020304" pitchFamily="18" charset="0"/>
              </a:rPr>
              <a:t>亚群聚类、</a:t>
            </a:r>
            <a:r>
              <a:rPr lang="en-US" altLang="zh-CN" sz="1400" dirty="0">
                <a:solidFill>
                  <a:srgbClr val="000000"/>
                </a:solidFill>
                <a:latin typeface="微软雅黑" panose="020B0503020204020204" charset="-122"/>
                <a:ea typeface="微软雅黑" panose="020B0503020204020204" charset="-122"/>
                <a:cs typeface="Times New Roman" panose="02020603050405020304" pitchFamily="18" charset="0"/>
                <a:sym typeface="+mn-ea"/>
              </a:rPr>
              <a:t>DEGS</a:t>
            </a:r>
            <a:r>
              <a:rPr lang="zh-CN" altLang="en-US" sz="1400" dirty="0">
                <a:solidFill>
                  <a:srgbClr val="000000"/>
                </a:solidFill>
                <a:latin typeface="微软雅黑" panose="020B0503020204020204" charset="-122"/>
                <a:ea typeface="微软雅黑" panose="020B0503020204020204" charset="-122"/>
                <a:cs typeface="Times New Roman" panose="02020603050405020304" pitchFamily="18" charset="0"/>
                <a:sym typeface="+mn-ea"/>
              </a:rPr>
              <a:t>分析及</a:t>
            </a:r>
            <a:r>
              <a:rPr lang="en-US" altLang="zh-CN" sz="1400" dirty="0">
                <a:solidFill>
                  <a:srgbClr val="000000"/>
                </a:solidFill>
                <a:latin typeface="微软雅黑" panose="020B0503020204020204" charset="-122"/>
                <a:ea typeface="微软雅黑" panose="020B0503020204020204" charset="-122"/>
                <a:cs typeface="Times New Roman" panose="02020603050405020304" pitchFamily="18" charset="0"/>
                <a:sym typeface="+mn-ea"/>
              </a:rPr>
              <a:t>GO</a:t>
            </a:r>
            <a:r>
              <a:rPr lang="zh-CN" altLang="en-US" sz="1400" dirty="0">
                <a:solidFill>
                  <a:srgbClr val="000000"/>
                </a:solidFill>
                <a:latin typeface="微软雅黑" panose="020B0503020204020204" charset="-122"/>
                <a:ea typeface="微软雅黑" panose="020B0503020204020204" charset="-122"/>
                <a:cs typeface="Times New Roman" panose="02020603050405020304" pitchFamily="18" charset="0"/>
                <a:sym typeface="+mn-ea"/>
              </a:rPr>
              <a:t>富集分析</a:t>
            </a:r>
            <a:endParaRPr lang="zh-CN" altLang="en-US" sz="1400" dirty="0">
              <a:solidFill>
                <a:srgbClr val="000000"/>
              </a:solidFill>
              <a:latin typeface="微软雅黑" panose="020B0503020204020204" charset="-122"/>
              <a:ea typeface="微软雅黑" panose="020B0503020204020204" charset="-122"/>
              <a:cs typeface="Times New Roman" panose="02020603050405020304" pitchFamily="18" charset="0"/>
              <a:sym typeface="+mn-ea"/>
            </a:endParaRPr>
          </a:p>
        </p:txBody>
      </p:sp>
      <p:sp>
        <p:nvSpPr>
          <p:cNvPr id="12" name="文本框 11"/>
          <p:cNvSpPr txBox="1"/>
          <p:nvPr/>
        </p:nvSpPr>
        <p:spPr>
          <a:xfrm>
            <a:off x="875665" y="1314354"/>
            <a:ext cx="7922106" cy="398780"/>
          </a:xfrm>
          <a:prstGeom prst="rect">
            <a:avLst/>
          </a:prstGeom>
          <a:noFill/>
        </p:spPr>
        <p:txBody>
          <a:bodyPr wrap="square">
            <a:spAutoFit/>
          </a:bodyPr>
          <a:lstStyle/>
          <a:p>
            <a:pPr marL="285750" indent="-285750">
              <a:buFont typeface="Wingdings" panose="05000000000000000000" pitchFamily="2" charset="2"/>
              <a:buChar char="u"/>
            </a:pPr>
            <a:r>
              <a:rPr kumimoji="0" lang="zh-CN" altLang="en-US"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mn-lt"/>
              </a:rPr>
              <a:t>结果</a:t>
            </a:r>
            <a:r>
              <a:rPr kumimoji="0" lang="en-US" altLang="zh-CN"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mn-lt"/>
              </a:rPr>
              <a:t>2</a:t>
            </a:r>
            <a:r>
              <a:rPr kumimoji="0" lang="zh-CN" altLang="en-US"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mn-lt"/>
              </a:rPr>
              <a:t>：</a:t>
            </a:r>
            <a:r>
              <a:rPr kumimoji="0" lang="en-US" altLang="zh-CN"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mn-lt"/>
              </a:rPr>
              <a:t>MKs</a:t>
            </a:r>
            <a:r>
              <a:rPr kumimoji="0" lang="zh-CN" altLang="en-US"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mn-lt"/>
              </a:rPr>
              <a:t>进一步聚类分析</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mn-lt"/>
            </a:endParaRPr>
          </a:p>
        </p:txBody>
      </p:sp>
      <p:sp>
        <p:nvSpPr>
          <p:cNvPr id="14" name="矩形 13"/>
          <p:cNvSpPr/>
          <p:nvPr/>
        </p:nvSpPr>
        <p:spPr>
          <a:xfrm>
            <a:off x="7712075" y="2265045"/>
            <a:ext cx="3900805" cy="3987800"/>
          </a:xfrm>
          <a:prstGeom prst="rect">
            <a:avLst/>
          </a:prstGeom>
          <a:noFill/>
          <a:ln w="9525">
            <a:solidFill>
              <a:srgbClr val="E837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7894320" y="2310765"/>
            <a:ext cx="3769995" cy="3830955"/>
          </a:xfrm>
          <a:prstGeom prst="rect">
            <a:avLst/>
          </a:prstGeom>
          <a:noFill/>
        </p:spPr>
        <p:txBody>
          <a:bodyPr wrap="square">
            <a:spAutoFit/>
          </a:bodyPr>
          <a:lstStyle/>
          <a:p>
            <a:pPr>
              <a:lnSpc>
                <a:spcPct val="150000"/>
              </a:lnSpc>
            </a:pPr>
            <a:r>
              <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研究方法：</a:t>
            </a:r>
            <a:endPar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sym typeface="+mn-ea"/>
              </a:rPr>
              <a:t>细胞聚类分析</a:t>
            </a:r>
            <a:endPar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sym typeface="+mn-ea"/>
            </a:endParaRPr>
          </a:p>
          <a:p>
            <a:pPr marL="285750" indent="-285750">
              <a:lnSpc>
                <a:spcPct val="150000"/>
              </a:lnSpc>
              <a:buFont typeface="Arial" panose="020B0604020202020204" pitchFamily="34" charset="0"/>
              <a:buChar char="•"/>
            </a:pPr>
            <a:r>
              <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sym typeface="+mn-ea"/>
              </a:rPr>
              <a:t>DEGS</a:t>
            </a: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sym typeface="+mn-ea"/>
              </a:rPr>
              <a:t>、</a:t>
            </a:r>
            <a:r>
              <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sym typeface="+mn-ea"/>
              </a:rPr>
              <a:t>GO</a:t>
            </a: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sym typeface="+mn-ea"/>
              </a:rPr>
              <a:t>分析</a:t>
            </a:r>
            <a:endParaRPr lang="zh-CN" altLang="en-US" dirty="0"/>
          </a:p>
          <a:p>
            <a:pPr>
              <a:lnSpc>
                <a:spcPct val="150000"/>
              </a:lnSpc>
            </a:pP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主要结果：</a:t>
            </a:r>
            <a:endPar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rPr>
              <a:t>在YS和FL中鉴定了6个转录异质性MKs亚群</a:t>
            </a: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及</a:t>
            </a:r>
            <a:r>
              <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rPr>
              <a:t>marker</a:t>
            </a: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基因的表达</a:t>
            </a:r>
            <a:endPar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得到了不同</a:t>
            </a:r>
            <a:r>
              <a:rPr lang="en-US" altLang="zh-CN" dirty="0">
                <a:solidFill>
                  <a:srgbClr val="000000"/>
                </a:solidFill>
                <a:latin typeface="微软雅黑" panose="020B0503020204020204" charset="-122"/>
                <a:ea typeface="微软雅黑" panose="020B0503020204020204" charset="-122"/>
                <a:cs typeface="Times New Roman" panose="02020603050405020304" pitchFamily="18" charset="0"/>
              </a:rPr>
              <a:t>MKs</a:t>
            </a:r>
            <a:r>
              <a:rPr lang="zh-CN" altLang="en-US" dirty="0">
                <a:solidFill>
                  <a:srgbClr val="000000"/>
                </a:solidFill>
                <a:latin typeface="微软雅黑" panose="020B0503020204020204" charset="-122"/>
                <a:ea typeface="微软雅黑" panose="020B0503020204020204" charset="-122"/>
                <a:cs typeface="Times New Roman" panose="02020603050405020304" pitchFamily="18" charset="0"/>
              </a:rPr>
              <a:t>簇中基因富集的表征，</a:t>
            </a:r>
            <a:r>
              <a:rPr lang="zh-CN" altLang="en-US" dirty="0">
                <a:solidFill>
                  <a:srgbClr val="FF0000"/>
                </a:solidFill>
                <a:latin typeface="微软雅黑" panose="020B0503020204020204" charset="-122"/>
                <a:ea typeface="微软雅黑" panose="020B0503020204020204" charset="-122"/>
                <a:cs typeface="Times New Roman" panose="02020603050405020304" pitchFamily="18" charset="0"/>
              </a:rPr>
              <a:t>推测MKs的不同功能是由不同特性的MK亚群来实现的</a:t>
            </a:r>
            <a:endParaRPr lang="zh-CN" altLang="en-US" dirty="0">
              <a:solidFill>
                <a:srgbClr val="FF0000"/>
              </a:solidFill>
              <a:latin typeface="微软雅黑" panose="020B0503020204020204" charset="-122"/>
              <a:ea typeface="微软雅黑" panose="020B050302020402020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132840" y="2296160"/>
            <a:ext cx="2432050" cy="2000250"/>
          </a:xfrm>
          <a:prstGeom prst="rect">
            <a:avLst/>
          </a:prstGeom>
        </p:spPr>
      </p:pic>
      <p:pic>
        <p:nvPicPr>
          <p:cNvPr id="4" name="图片 3"/>
          <p:cNvPicPr>
            <a:picLocks noChangeAspect="1"/>
          </p:cNvPicPr>
          <p:nvPr/>
        </p:nvPicPr>
        <p:blipFill>
          <a:blip r:embed="rId2"/>
          <a:stretch>
            <a:fillRect/>
          </a:stretch>
        </p:blipFill>
        <p:spPr>
          <a:xfrm>
            <a:off x="873760" y="4284345"/>
            <a:ext cx="2894330" cy="2037715"/>
          </a:xfrm>
          <a:prstGeom prst="rect">
            <a:avLst/>
          </a:prstGeom>
        </p:spPr>
      </p:pic>
      <p:pic>
        <p:nvPicPr>
          <p:cNvPr id="5" name="图片 4"/>
          <p:cNvPicPr>
            <a:picLocks noChangeAspect="1"/>
          </p:cNvPicPr>
          <p:nvPr/>
        </p:nvPicPr>
        <p:blipFill>
          <a:blip r:embed="rId3"/>
          <a:stretch>
            <a:fillRect/>
          </a:stretch>
        </p:blipFill>
        <p:spPr>
          <a:xfrm>
            <a:off x="3999865" y="2244090"/>
            <a:ext cx="3331210" cy="4047490"/>
          </a:xfrm>
          <a:prstGeom prst="rect">
            <a:avLst/>
          </a:prstGeom>
        </p:spPr>
      </p:pic>
    </p:spTree>
  </p:cSld>
  <p:clrMapOvr>
    <a:masterClrMapping/>
  </p:clrMapOvr>
</p:sld>
</file>

<file path=ppt/tags/tag1.xml><?xml version="1.0" encoding="utf-8"?>
<p:tagLst xmlns:p="http://schemas.openxmlformats.org/presentationml/2006/main">
  <p:tag name="MH" val="20200426105711"/>
  <p:tag name="MH_LIBRARY" val="GRAPHIC"/>
  <p:tag name="MH_ORDER" val="Rectangle 22"/>
</p:tagLst>
</file>

<file path=ppt/tags/tag2.xml><?xml version="1.0" encoding="utf-8"?>
<p:tagLst xmlns:p="http://schemas.openxmlformats.org/presentationml/2006/main">
  <p:tag name="MH" val="20200426105711"/>
  <p:tag name="MH_LIBRARY" val="GRAPHIC"/>
  <p:tag name="MH_ORDER" val="Rectangle 23"/>
</p:tagLst>
</file>

<file path=ppt/tags/tag3.xml><?xml version="1.0" encoding="utf-8"?>
<p:tagLst xmlns:p="http://schemas.openxmlformats.org/presentationml/2006/main">
  <p:tag name="MH" val="20200426105711"/>
  <p:tag name="MH_LIBRARY" val="GRAPHIC"/>
  <p:tag name="MH_ORDER" val="Rectangle 24"/>
</p:tagLst>
</file>

<file path=ppt/tags/tag4.xml><?xml version="1.0" encoding="utf-8"?>
<p:tagLst xmlns:p="http://schemas.openxmlformats.org/presentationml/2006/main">
  <p:tag name="KSO_WM_UNIT_PLACING_PICTURE_USER_VIEWPORT" val="{&quot;height&quot;:6950,&quot;width&quot;:6970}"/>
</p:tagLst>
</file>

<file path=ppt/tags/tag5.xml><?xml version="1.0" encoding="utf-8"?>
<p:tagLst xmlns:p="http://schemas.openxmlformats.org/presentationml/2006/main">
  <p:tag name="MH_CONTENTSID" val="267"/>
  <p:tag name="MH_SECTIONID" val="268,269,"/>
</p:tagLst>
</file>

<file path=ppt/theme/theme1.xml><?xml version="1.0" encoding="utf-8"?>
<a:theme xmlns:a="http://schemas.openxmlformats.org/drawingml/2006/main" name="主题内页">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2632</Words>
  <Application>WPS 演示</Application>
  <PresentationFormat>宽屏</PresentationFormat>
  <Paragraphs>192</Paragraphs>
  <Slides>16</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5</vt:i4>
      </vt:variant>
      <vt:variant>
        <vt:lpstr>幻灯片标题</vt:lpstr>
      </vt:variant>
      <vt:variant>
        <vt:i4>16</vt:i4>
      </vt:variant>
    </vt:vector>
  </HeadingPairs>
  <TitlesOfParts>
    <vt:vector size="34" baseType="lpstr">
      <vt:lpstr>Arial</vt:lpstr>
      <vt:lpstr>宋体</vt:lpstr>
      <vt:lpstr>Wingdings</vt:lpstr>
      <vt:lpstr>思源黑体 CN Regular</vt:lpstr>
      <vt:lpstr>黑体</vt:lpstr>
      <vt:lpstr>微软雅黑</vt:lpstr>
      <vt:lpstr>Arial</vt:lpstr>
      <vt:lpstr>Times New Roman</vt:lpstr>
      <vt:lpstr>Wingdings</vt:lpstr>
      <vt:lpstr>Arial Unicode MS</vt:lpstr>
      <vt:lpstr>Calibri</vt:lpstr>
      <vt:lpstr>等线</vt:lpstr>
      <vt:lpstr>主题内页</vt:lpstr>
      <vt:lpstr>Paint.Picture</vt:lpstr>
      <vt:lpstr>Paint.Picture</vt:lpstr>
      <vt:lpstr>Paint.Picture</vt:lpstr>
      <vt:lpstr>Paint.Picture</vt:lpstr>
      <vt:lpstr>Paint.Picture</vt:lpstr>
      <vt:lpstr>基于单细胞测序揭秘人类巨核细胞的发育和起源</vt:lpstr>
      <vt:lpstr>PowerPoint 演示文稿</vt:lpstr>
      <vt:lpstr>PowerPoint 演示文稿</vt:lpstr>
      <vt:lpstr>一、研究背景</vt:lpstr>
      <vt:lpstr>二、研究思路——材料与方法</vt:lpstr>
      <vt:lpstr>二、研究思路——材料与方法</vt:lpstr>
      <vt:lpstr>三、研究结果</vt:lpstr>
      <vt:lpstr>三、研究结果</vt:lpstr>
      <vt:lpstr>三、研究结果</vt:lpstr>
      <vt:lpstr>三、研究结果</vt:lpstr>
      <vt:lpstr>三、研究结果</vt:lpstr>
      <vt:lpstr>三、研究结果</vt:lpstr>
      <vt:lpstr>三、研究结果</vt:lpstr>
      <vt:lpstr>三、研究结果——思路及总结</vt:lpstr>
      <vt:lpstr>四、亮点与不足</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孙晓雯</dc:creator>
  <cp:lastModifiedBy>丫丫</cp:lastModifiedBy>
  <cp:revision>391</cp:revision>
  <dcterms:created xsi:type="dcterms:W3CDTF">2020-03-16T08:02:00Z</dcterms:created>
  <dcterms:modified xsi:type="dcterms:W3CDTF">2020-12-28T01:01:21Z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